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309" r:id="rId3"/>
    <p:sldId id="310" r:id="rId4"/>
    <p:sldId id="319" r:id="rId5"/>
    <p:sldId id="320" r:id="rId6"/>
    <p:sldId id="316" r:id="rId7"/>
    <p:sldId id="318" r:id="rId8"/>
    <p:sldId id="317" r:id="rId9"/>
    <p:sldId id="315" r:id="rId10"/>
    <p:sldId id="314" r:id="rId11"/>
    <p:sldId id="300" r:id="rId12"/>
    <p:sldId id="333" r:id="rId13"/>
    <p:sldId id="335" r:id="rId14"/>
    <p:sldId id="336" r:id="rId15"/>
    <p:sldId id="337" r:id="rId16"/>
    <p:sldId id="329" r:id="rId17"/>
    <p:sldId id="325" r:id="rId18"/>
    <p:sldId id="328" r:id="rId19"/>
    <p:sldId id="326" r:id="rId20"/>
    <p:sldId id="327" r:id="rId21"/>
    <p:sldId id="304" r:id="rId22"/>
    <p:sldId id="305" r:id="rId23"/>
    <p:sldId id="306" r:id="rId24"/>
    <p:sldId id="307" r:id="rId25"/>
    <p:sldId id="321" r:id="rId26"/>
    <p:sldId id="322" r:id="rId27"/>
    <p:sldId id="323" r:id="rId28"/>
    <p:sldId id="324" r:id="rId29"/>
    <p:sldId id="269" r:id="rId30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  <p:embeddedFont>
      <p:font typeface="Fira Code" panose="020B0809050000020004" pitchFamily="49" charset="0"/>
      <p:regular r:id="rId44"/>
      <p:bold r:id="rId45"/>
    </p:embeddedFont>
    <p:embeddedFont>
      <p:font typeface="Karla" pitchFamily="2" charset="0"/>
      <p:regular r:id="rId46"/>
      <p:bold r:id="rId47"/>
    </p:embeddedFont>
    <p:embeddedFont>
      <p:font typeface="Microsoft JhengHei Light" panose="020B0304030504040204" pitchFamily="34" charset="-120"/>
      <p:regular r:id="rId48"/>
    </p:embeddedFont>
    <p:embeddedFont>
      <p:font typeface="Microsoft YaHei" panose="020B0503020204020204" pitchFamily="34" charset="-122"/>
      <p:regular r:id="rId49"/>
      <p:bold r:id="rId50"/>
    </p:embeddedFont>
    <p:embeddedFont>
      <p:font typeface="Microsoft YaHei UI Light" panose="020B0502040204020203" pitchFamily="34" charset="-122"/>
      <p:regular r:id="rId51"/>
    </p:embeddedFont>
    <p:embeddedFont>
      <p:font typeface="Poppins" panose="00000500000000000000" pitchFamily="2" charset="0"/>
      <p:regular r:id="rId52"/>
    </p:embeddedFont>
    <p:embeddedFont>
      <p:font typeface="Segoe UI Variable Display Semib" pitchFamily="2" charset="0"/>
      <p:bold r:id="rId53"/>
    </p:embeddedFont>
    <p:embeddedFont>
      <p:font typeface="Segoe UI Variable Small" pitchFamily="2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85"/>
    <a:srgbClr val="2E323B"/>
    <a:srgbClr val="E2E2E2"/>
    <a:srgbClr val="FF5858"/>
    <a:srgbClr val="99CCFF"/>
    <a:srgbClr val="CCECFF"/>
    <a:srgbClr val="3333FF"/>
    <a:srgbClr val="2119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B13FBA-E963-42AD-96D5-314CCE283895}">
  <a:tblStyle styleId="{2DB13FBA-E963-42AD-96D5-314CCE2838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 autoAdjust="0"/>
    <p:restoredTop sz="94660"/>
  </p:normalViewPr>
  <p:slideViewPr>
    <p:cSldViewPr snapToGrid="0">
      <p:cViewPr varScale="1">
        <p:scale>
          <a:sx n="84" d="100"/>
          <a:sy n="84" d="100"/>
        </p:scale>
        <p:origin x="-100" y="-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28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40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83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818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977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97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208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657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916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881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4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7f9c668d6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7f9c668d6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938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14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1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607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53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0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80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8" r:id="rId5"/>
    <p:sldLayoutId id="2147483659" r:id="rId6"/>
    <p:sldLayoutId id="2147483669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17/06/relationships/model3d" Target="../media/model3d2.glb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12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4.png"/><Relationship Id="rId7" Type="http://schemas.microsoft.com/office/2007/relationships/hdphoto" Target="../media/hdphoto3.wdp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microsoft.com/office/2017/06/relationships/model3d" Target="../media/model3d4.glb"/><Relationship Id="rId5" Type="http://schemas.microsoft.com/office/2007/relationships/hdphoto" Target="../media/hdphoto2.wdp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microsoft.com/office/2017/06/relationships/model3d" Target="../media/model3d3.glb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microsoft.com/office/2017/06/relationships/model3d" Target="../media/model3d4.glb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0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microsoft.com/office/2017/06/relationships/model3d" Target="../media/model3d3.glb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2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43.png"/><Relationship Id="rId5" Type="http://schemas.microsoft.com/office/2007/relationships/hdphoto" Target="../media/hdphoto2.wdp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microsoft.com/office/2017/06/relationships/model3d" Target="../media/model3d3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8.jp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4.png"/><Relationship Id="rId7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26" Type="http://schemas.openxmlformats.org/officeDocument/2006/relationships/image" Target="../media/image7.png"/><Relationship Id="rId3" Type="http://schemas.openxmlformats.org/officeDocument/2006/relationships/image" Target="../media/image10.jpg"/><Relationship Id="rId21" Type="http://schemas.openxmlformats.org/officeDocument/2006/relationships/image" Target="../media/image24.jpg"/><Relationship Id="rId7" Type="http://schemas.openxmlformats.org/officeDocument/2006/relationships/image" Target="../media/image2.png"/><Relationship Id="rId12" Type="http://schemas.openxmlformats.org/officeDocument/2006/relationships/image" Target="../media/image5.svg"/><Relationship Id="rId17" Type="http://schemas.openxmlformats.org/officeDocument/2006/relationships/image" Target="../media/image20.jpg"/><Relationship Id="rId25" Type="http://schemas.microsoft.com/office/2007/relationships/hdphoto" Target="../media/hdphoto2.wdp"/><Relationship Id="rId2" Type="http://schemas.openxmlformats.org/officeDocument/2006/relationships/image" Target="../media/image9.jpg"/><Relationship Id="rId16" Type="http://schemas.openxmlformats.org/officeDocument/2006/relationships/image" Target="../media/image19.jpg"/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11" Type="http://schemas.openxmlformats.org/officeDocument/2006/relationships/image" Target="../media/image4.png"/><Relationship Id="rId24" Type="http://schemas.openxmlformats.org/officeDocument/2006/relationships/image" Target="../media/image6.png"/><Relationship Id="rId5" Type="http://schemas.openxmlformats.org/officeDocument/2006/relationships/image" Target="../media/image12.png"/><Relationship Id="rId15" Type="http://schemas.openxmlformats.org/officeDocument/2006/relationships/image" Target="../media/image18.jpg"/><Relationship Id="rId23" Type="http://schemas.openxmlformats.org/officeDocument/2006/relationships/image" Target="../media/image25.png"/><Relationship Id="rId28" Type="http://schemas.openxmlformats.org/officeDocument/2006/relationships/image" Target="../media/image8.jpg"/><Relationship Id="rId10" Type="http://schemas.openxmlformats.org/officeDocument/2006/relationships/image" Target="../media/image15.svg"/><Relationship Id="rId19" Type="http://schemas.openxmlformats.org/officeDocument/2006/relationships/image" Target="../media/image22.jpg"/><Relationship Id="rId4" Type="http://schemas.openxmlformats.org/officeDocument/2006/relationships/image" Target="../media/image11.jpg"/><Relationship Id="rId9" Type="http://schemas.openxmlformats.org/officeDocument/2006/relationships/image" Target="../media/image14.png"/><Relationship Id="rId14" Type="http://schemas.openxmlformats.org/officeDocument/2006/relationships/image" Target="../media/image17.jpg"/><Relationship Id="rId22" Type="http://schemas.microsoft.com/office/2017/06/relationships/model3d" Target="../media/model3d1.glb"/><Relationship Id="rId27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17/06/relationships/model3d" Target="../media/model3d2.glb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12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17/06/relationships/model3d" Target="../media/model3d2.glb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12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17/06/relationships/model3d" Target="../media/model3d2.glb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12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17/06/relationships/model3d" Target="../media/model3d2.glb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12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17/06/relationships/model3d" Target="../media/model3d2.glb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12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17/06/relationships/model3d" Target="../media/model3d2.glb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12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15.sv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2556525" y="779568"/>
            <a:ext cx="5844513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Pengenalan </a:t>
            </a:r>
            <a:r>
              <a:rPr lang="en" dirty="0">
                <a:solidFill>
                  <a:schemeClr val="accent2"/>
                </a:solidFill>
              </a:rPr>
              <a:t>‘Framework’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644342" y="1914116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KELOMPOK 1 &gt;</a:t>
            </a:r>
            <a:endParaRPr dirty="0"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196631" y="4674943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PEMROGRAMAN WEB II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2552875" y="1421456"/>
            <a:ext cx="6777389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[</a:t>
            </a:r>
            <a:r>
              <a:rPr lang="en" sz="2800" dirty="0">
                <a:solidFill>
                  <a:schemeClr val="accent1"/>
                </a:solidFill>
              </a:rPr>
              <a:t>OOP </a:t>
            </a:r>
            <a:r>
              <a:rPr lang="en" sz="2800" dirty="0">
                <a:solidFill>
                  <a:schemeClr val="lt2"/>
                </a:solidFill>
              </a:rPr>
              <a:t>dalam Pemrograman Web</a:t>
            </a:r>
            <a:r>
              <a:rPr lang="en" sz="2800" dirty="0">
                <a:solidFill>
                  <a:schemeClr val="accent6"/>
                </a:solidFill>
              </a:rPr>
              <a:t>] </a:t>
            </a:r>
            <a:endParaRPr sz="2800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552225" y="1557338"/>
            <a:ext cx="645568" cy="3090300"/>
            <a:chOff x="1552225" y="1409463"/>
            <a:chExt cx="645568" cy="3090300"/>
          </a:xfrm>
        </p:grpSpPr>
        <p:cxnSp>
          <p:nvCxnSpPr>
            <p:cNvPr id="463" name="Google Shape;463;p27"/>
            <p:cNvCxnSpPr>
              <a:cxnSpLocks/>
            </p:cNvCxnSpPr>
            <p:nvPr/>
          </p:nvCxnSpPr>
          <p:spPr>
            <a:xfrm>
              <a:off x="1552225" y="1409463"/>
              <a:ext cx="0" cy="244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691693" y="3853463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Google Shape;464;p27">
            <a:extLst>
              <a:ext uri="{FF2B5EF4-FFF2-40B4-BE49-F238E27FC236}">
                <a16:creationId xmlns:a16="http://schemas.microsoft.com/office/drawing/2014/main" id="{4A0FB1FD-FD72-62AF-F2A1-2366CD7DF40C}"/>
              </a:ext>
            </a:extLst>
          </p:cNvPr>
          <p:cNvSpPr txBox="1"/>
          <p:nvPr/>
        </p:nvSpPr>
        <p:spPr>
          <a:xfrm>
            <a:off x="749798" y="523696"/>
            <a:ext cx="2514495" cy="386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9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23900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" name="Google Shape;460;p27">
            <a:extLst>
              <a:ext uri="{FF2B5EF4-FFF2-40B4-BE49-F238E27FC236}">
                <a16:creationId xmlns:a16="http://schemas.microsoft.com/office/drawing/2014/main" id="{312C0AEF-A086-96D3-6E9E-EEF7C1FEDE56}"/>
              </a:ext>
            </a:extLst>
          </p:cNvPr>
          <p:cNvSpPr txBox="1">
            <a:spLocks/>
          </p:cNvSpPr>
          <p:nvPr/>
        </p:nvSpPr>
        <p:spPr>
          <a:xfrm>
            <a:off x="4166026" y="4702248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ID" sz="1400" dirty="0"/>
              <a:t>SI/04/AP</a:t>
            </a:r>
          </a:p>
        </p:txBody>
      </p:sp>
      <p:sp>
        <p:nvSpPr>
          <p:cNvPr id="6" name="Google Shape;460;p27">
            <a:extLst>
              <a:ext uri="{FF2B5EF4-FFF2-40B4-BE49-F238E27FC236}">
                <a16:creationId xmlns:a16="http://schemas.microsoft.com/office/drawing/2014/main" id="{68D6E618-28F6-12F8-6A56-76FEC19A9326}"/>
              </a:ext>
            </a:extLst>
          </p:cNvPr>
          <p:cNvSpPr txBox="1">
            <a:spLocks/>
          </p:cNvSpPr>
          <p:nvPr/>
        </p:nvSpPr>
        <p:spPr>
          <a:xfrm>
            <a:off x="8146975" y="469467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ID" sz="1400" dirty="0"/>
              <a:t>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2EDA7-AA43-0ECA-F36C-85D95D37C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0" b="91852" l="0" r="97890">
                        <a14:foregroundMark x1="5907" y1="50370" x2="5907" y2="50370"/>
                        <a14:foregroundMark x1="3376" y1="46296" x2="0" y2="54815"/>
                        <a14:foregroundMark x1="93249" y1="52963" x2="93249" y2="52963"/>
                        <a14:foregroundMark x1="67089" y1="9630" x2="67089" y2="9630"/>
                        <a14:foregroundMark x1="56962" y1="91852" x2="56962" y2="91852"/>
                        <a14:foregroundMark x1="97890" y1="49630" x2="97890" y2="54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7432" y="4603838"/>
            <a:ext cx="409543" cy="466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958C59-6FE9-C8EF-7361-B5915AEC4C8D}"/>
              </a:ext>
            </a:extLst>
          </p:cNvPr>
          <p:cNvSpPr txBox="1"/>
          <p:nvPr/>
        </p:nvSpPr>
        <p:spPr>
          <a:xfrm>
            <a:off x="7724485" y="672944"/>
            <a:ext cx="422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</a:rPr>
              <a:t>&amp;</a:t>
            </a:r>
            <a:endParaRPr lang="en-ID" sz="4400" dirty="0">
              <a:solidFill>
                <a:schemeClr val="accent6"/>
              </a:solidFill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7E428A92-5BED-C20D-CA34-27096190CE17}"/>
              </a:ext>
            </a:extLst>
          </p:cNvPr>
          <p:cNvSpPr txBox="1">
            <a:spLocks/>
          </p:cNvSpPr>
          <p:nvPr/>
        </p:nvSpPr>
        <p:spPr>
          <a:xfrm>
            <a:off x="2130039" y="3833568"/>
            <a:ext cx="1032357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>
                <a:solidFill>
                  <a:srgbClr val="FFFFFF"/>
                </a:solidFill>
                <a:highlight>
                  <a:srgbClr val="8A508F"/>
                </a:highlight>
                <a:latin typeface="Poppins" panose="00000500000000000000" pitchFamily="2" charset="0"/>
              </a:rPr>
              <a:t>Copyright © 2024 Ashri Aulia Azzahra. All Rights Reserved.</a:t>
            </a:r>
            <a:endParaRPr lang="en-ID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>
            <a:extLst>
              <a:ext uri="{FF2B5EF4-FFF2-40B4-BE49-F238E27FC236}">
                <a16:creationId xmlns:a16="http://schemas.microsoft.com/office/drawing/2014/main" id="{05C01D9E-C0D6-2A62-889D-8AF5B7B79E8F}"/>
              </a:ext>
            </a:extLst>
          </p:cNvPr>
          <p:cNvSpPr txBox="1"/>
          <p:nvPr/>
        </p:nvSpPr>
        <p:spPr>
          <a:xfrm>
            <a:off x="6482343" y="1382034"/>
            <a:ext cx="26616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dirty="0" err="1">
                <a:solidFill>
                  <a:srgbClr val="10162F"/>
                </a:solidFill>
                <a:latin typeface="+mj-lt"/>
              </a:rPr>
              <a:t>Fleksibititas</a:t>
            </a:r>
            <a:endParaRPr lang="en-ID" b="1" dirty="0">
              <a:solidFill>
                <a:srgbClr val="10162F"/>
              </a:solidFill>
              <a:latin typeface="+mj-lt"/>
            </a:endParaRPr>
          </a:p>
          <a:p>
            <a:pPr algn="just"/>
            <a:r>
              <a:rPr lang="en-ID" sz="1100" dirty="0" err="1">
                <a:solidFill>
                  <a:srgbClr val="10162F"/>
                </a:solidFill>
                <a:latin typeface="+mj-lt"/>
              </a:rPr>
              <a:t>Dapat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dengan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terkoneksi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ke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banyak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database yang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berbeda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dan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bisa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menggunkan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aplikasi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pihak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ketiga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.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CFBBAA52-8FBD-06BB-2CBF-8517A62BDB95}"/>
              </a:ext>
            </a:extLst>
          </p:cNvPr>
          <p:cNvSpPr/>
          <p:nvPr/>
        </p:nvSpPr>
        <p:spPr>
          <a:xfrm>
            <a:off x="3261694" y="1231588"/>
            <a:ext cx="3196202" cy="1039723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310A06-D095-0E6F-B9CC-F8B8D01B7404}"/>
              </a:ext>
            </a:extLst>
          </p:cNvPr>
          <p:cNvSpPr txBox="1"/>
          <p:nvPr/>
        </p:nvSpPr>
        <p:spPr>
          <a:xfrm>
            <a:off x="1237292" y="1163930"/>
            <a:ext cx="32640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b="1" dirty="0">
                <a:latin typeface="+mj-lt"/>
              </a:rPr>
              <a:t>Kode </a:t>
            </a:r>
            <a:r>
              <a:rPr lang="en-US" b="1" dirty="0" err="1">
                <a:latin typeface="+mj-lt"/>
              </a:rPr>
              <a:t>terstruktu</a:t>
            </a:r>
            <a:r>
              <a:rPr lang="en-ID" b="1" dirty="0">
                <a:latin typeface="+mj-lt"/>
              </a:rPr>
              <a:t>r</a:t>
            </a:r>
          </a:p>
          <a:p>
            <a:pPr algn="r"/>
            <a:r>
              <a:rPr lang="en-ID" sz="1100" dirty="0" err="1">
                <a:latin typeface="+mj-lt"/>
              </a:rPr>
              <a:t>Memiliki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struktur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aplikasi</a:t>
            </a:r>
            <a:r>
              <a:rPr lang="en-ID" sz="1100" dirty="0">
                <a:latin typeface="+mj-lt"/>
              </a:rPr>
              <a:t> yang </a:t>
            </a:r>
            <a:r>
              <a:rPr lang="en-ID" sz="1100" dirty="0" err="1">
                <a:latin typeface="+mj-lt"/>
              </a:rPr>
              <a:t>sudah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terorganisir</a:t>
            </a:r>
            <a:r>
              <a:rPr lang="en-ID" sz="1100" dirty="0">
                <a:latin typeface="+mj-lt"/>
              </a:rPr>
              <a:t>,</a:t>
            </a:r>
          </a:p>
          <a:p>
            <a:pPr algn="r"/>
            <a:r>
              <a:rPr lang="en-ID" sz="1100" dirty="0" err="1">
                <a:latin typeface="+mj-lt"/>
              </a:rPr>
              <a:t>membuat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halaman</a:t>
            </a:r>
            <a:r>
              <a:rPr lang="en-ID" sz="1100" dirty="0">
                <a:latin typeface="+mj-lt"/>
              </a:rPr>
              <a:t> coding </a:t>
            </a:r>
            <a:r>
              <a:rPr lang="en-ID" sz="1100" dirty="0" err="1">
                <a:latin typeface="+mj-lt"/>
              </a:rPr>
              <a:t>menjadi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lebih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rapih</a:t>
            </a:r>
            <a:r>
              <a:rPr lang="en-ID" sz="1100" dirty="0">
                <a:latin typeface="+mj-lt"/>
              </a:rPr>
              <a:t>.</a:t>
            </a:r>
            <a:endParaRPr lang="en-US" sz="1100" dirty="0">
              <a:latin typeface="+mj-lt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63A588-0FB8-D9E5-18B9-B5080E73A89C}"/>
              </a:ext>
            </a:extLst>
          </p:cNvPr>
          <p:cNvSpPr txBox="1"/>
          <p:nvPr/>
        </p:nvSpPr>
        <p:spPr>
          <a:xfrm>
            <a:off x="5633773" y="4083469"/>
            <a:ext cx="3424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Mempersingkat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waktu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pengembangan</a:t>
            </a:r>
            <a:endParaRPr lang="en-US" b="1" dirty="0">
              <a:latin typeface="+mj-lt"/>
            </a:endParaRPr>
          </a:p>
          <a:p>
            <a:r>
              <a:rPr lang="en-US" sz="1100" dirty="0" err="1">
                <a:latin typeface="+mj-lt"/>
              </a:rPr>
              <a:t>Mempercepat</a:t>
            </a:r>
            <a:r>
              <a:rPr lang="en-US" sz="1100" dirty="0">
                <a:latin typeface="+mj-lt"/>
              </a:rPr>
              <a:t> proses </a:t>
            </a:r>
            <a:r>
              <a:rPr lang="en-US" sz="1100" dirty="0" err="1">
                <a:latin typeface="+mj-lt"/>
              </a:rPr>
              <a:t>pembuatan</a:t>
            </a:r>
            <a:r>
              <a:rPr lang="en-US" sz="1100" dirty="0">
                <a:latin typeface="+mj-lt"/>
              </a:rPr>
              <a:t> software</a:t>
            </a:r>
            <a:endParaRPr lang="en-ID" sz="1100" dirty="0">
              <a:latin typeface="+mj-lt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024EE4-9F04-02CA-AE1C-F1640B656586}"/>
              </a:ext>
            </a:extLst>
          </p:cNvPr>
          <p:cNvSpPr txBox="1"/>
          <p:nvPr/>
        </p:nvSpPr>
        <p:spPr>
          <a:xfrm>
            <a:off x="6691411" y="2869579"/>
            <a:ext cx="24905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Teamwork</a:t>
            </a:r>
          </a:p>
          <a:p>
            <a:pPr algn="just"/>
            <a:r>
              <a:rPr lang="en-ID" sz="1100" dirty="0">
                <a:solidFill>
                  <a:srgbClr val="10162F"/>
                </a:solidFill>
                <a:latin typeface="+mj-lt"/>
              </a:rPr>
              <a:t>Framework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memiliki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tersendiri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,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jadi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tim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dapat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mengikuti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penyusunan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struktur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program yang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sama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.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5B5A772-8C2B-EA9C-3402-844365C66673}"/>
              </a:ext>
            </a:extLst>
          </p:cNvPr>
          <p:cNvSpPr txBox="1"/>
          <p:nvPr/>
        </p:nvSpPr>
        <p:spPr>
          <a:xfrm>
            <a:off x="1613915" y="2282542"/>
            <a:ext cx="17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Security</a:t>
            </a:r>
          </a:p>
          <a:p>
            <a:pPr algn="r"/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Terdapat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fitur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keamanan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secara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otomatis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F0CE34-DE6C-C0C5-F6BC-FE9FAB87F70C}"/>
              </a:ext>
            </a:extLst>
          </p:cNvPr>
          <p:cNvSpPr txBox="1"/>
          <p:nvPr/>
        </p:nvSpPr>
        <p:spPr>
          <a:xfrm>
            <a:off x="844999" y="3700434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0" dirty="0">
                <a:solidFill>
                  <a:srgbClr val="10162F"/>
                </a:solidFill>
                <a:effectLst/>
                <a:latin typeface="+mj-lt"/>
              </a:rPr>
              <a:t>T</a:t>
            </a:r>
            <a:r>
              <a:rPr lang="en-ID" b="1" i="0" dirty="0" err="1">
                <a:solidFill>
                  <a:srgbClr val="10162F"/>
                </a:solidFill>
                <a:effectLst/>
                <a:latin typeface="+mj-lt"/>
              </a:rPr>
              <a:t>ools</a:t>
            </a:r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 &amp; Library</a:t>
            </a: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Di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dalam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Framewrok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sudah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tersedia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berbagai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tools dan library yang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bisa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digunakan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2E40F62-4167-3511-4612-4732D45B2278}"/>
              </a:ext>
            </a:extLst>
          </p:cNvPr>
          <p:cNvGrpSpPr/>
          <p:nvPr/>
        </p:nvGrpSpPr>
        <p:grpSpPr>
          <a:xfrm rot="6866158">
            <a:off x="5395910" y="2054095"/>
            <a:ext cx="1325096" cy="1656384"/>
            <a:chOff x="3483414" y="1601226"/>
            <a:chExt cx="1325096" cy="165638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030302-6504-1E8C-6EFA-EAD86A6D7E4C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5B226E5-5A3E-285B-A38D-14210558389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00288D-88A6-E1AE-449C-DBC1B43953E3}"/>
                </a:ext>
              </a:extLst>
            </p:cNvPr>
            <p:cNvSpPr/>
            <p:nvPr/>
          </p:nvSpPr>
          <p:spPr>
            <a:xfrm rot="2141935">
              <a:off x="3483414" y="2609816"/>
              <a:ext cx="121359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6F655B-16DB-18C5-DC45-84ECDE96F45D}"/>
              </a:ext>
            </a:extLst>
          </p:cNvPr>
          <p:cNvGrpSpPr/>
          <p:nvPr/>
        </p:nvGrpSpPr>
        <p:grpSpPr>
          <a:xfrm rot="3361738">
            <a:off x="4873973" y="1180522"/>
            <a:ext cx="1377835" cy="1868940"/>
            <a:chOff x="3467981" y="1436590"/>
            <a:chExt cx="1377835" cy="18689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5A590E-FC5A-29C7-3CE5-A3EC7DE18A41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1D31F2B-4D02-E1A8-34C6-CD39B39822F0}"/>
                </a:ext>
              </a:extLst>
            </p:cNvPr>
            <p:cNvSpPr/>
            <p:nvPr/>
          </p:nvSpPr>
          <p:spPr>
            <a:xfrm>
              <a:off x="4118477" y="1436590"/>
              <a:ext cx="406814" cy="167503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109F32-70E4-62AF-5BB3-41916D173950}"/>
                </a:ext>
              </a:extLst>
            </p:cNvPr>
            <p:cNvSpPr/>
            <p:nvPr/>
          </p:nvSpPr>
          <p:spPr>
            <a:xfrm rot="2141935">
              <a:off x="3467981" y="2657736"/>
              <a:ext cx="137783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1FF8E3-D6AA-2BBD-9402-E5B59BADE525}"/>
              </a:ext>
            </a:extLst>
          </p:cNvPr>
          <p:cNvSpPr/>
          <p:nvPr/>
        </p:nvSpPr>
        <p:spPr>
          <a:xfrm>
            <a:off x="1" y="0"/>
            <a:ext cx="914400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3B7EB495-846F-01A4-D56E-412C8CC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538" y="59417"/>
            <a:ext cx="281215" cy="281215"/>
          </a:xfrm>
          <a:prstGeom prst="rect">
            <a:avLst/>
          </a:prstGeom>
        </p:spPr>
      </p:pic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77CC07F4-B9A5-AE30-A954-94070EED8F04}"/>
              </a:ext>
            </a:extLst>
          </p:cNvPr>
          <p:cNvSpPr/>
          <p:nvPr/>
        </p:nvSpPr>
        <p:spPr>
          <a:xfrm rot="5400000">
            <a:off x="718451" y="488737"/>
            <a:ext cx="1232904" cy="4824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2073D-5BA4-99BE-8C76-0925FB2C301D}"/>
              </a:ext>
            </a:extLst>
          </p:cNvPr>
          <p:cNvSpPr txBox="1"/>
          <p:nvPr/>
        </p:nvSpPr>
        <p:spPr>
          <a:xfrm>
            <a:off x="7962119" y="-288878"/>
            <a:ext cx="28121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-</a:t>
            </a:r>
            <a:endParaRPr lang="en-ID" sz="4800" dirty="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C5D3A-E2D7-9DFE-DCA8-CCCDBCADE3A4}"/>
              </a:ext>
            </a:extLst>
          </p:cNvPr>
          <p:cNvGrpSpPr/>
          <p:nvPr/>
        </p:nvGrpSpPr>
        <p:grpSpPr>
          <a:xfrm>
            <a:off x="8342829" y="59269"/>
            <a:ext cx="282928" cy="279524"/>
            <a:chOff x="1477439" y="1202267"/>
            <a:chExt cx="351363" cy="347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84C744-E7C5-D506-1247-D5BAF29F1109}"/>
                </a:ext>
              </a:extLst>
            </p:cNvPr>
            <p:cNvSpPr/>
            <p:nvPr/>
          </p:nvSpPr>
          <p:spPr>
            <a:xfrm>
              <a:off x="1532468" y="1202267"/>
              <a:ext cx="296334" cy="2963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8A8263-B36C-3A44-D30D-848C4D719BCB}"/>
                </a:ext>
              </a:extLst>
            </p:cNvPr>
            <p:cNvSpPr/>
            <p:nvPr/>
          </p:nvSpPr>
          <p:spPr>
            <a:xfrm>
              <a:off x="1477439" y="1253069"/>
              <a:ext cx="296334" cy="2963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5A3E7D-A0D0-446E-0F9A-703777CAECCB}"/>
              </a:ext>
            </a:extLst>
          </p:cNvPr>
          <p:cNvSpPr/>
          <p:nvPr/>
        </p:nvSpPr>
        <p:spPr>
          <a:xfrm>
            <a:off x="562554" y="40722"/>
            <a:ext cx="2256846" cy="359328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accent5"/>
                </a:solidFill>
                <a:latin typeface="Corbel" panose="020B0503020204020204" pitchFamily="34" charset="0"/>
              </a:rPr>
              <a:t>FrameWork</a:t>
            </a:r>
            <a:endParaRPr lang="en-ID" sz="1200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B93999DD-CEA2-0F4C-9732-643D9F0D6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143" y="100176"/>
            <a:ext cx="150546" cy="150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09525-3416-A5EA-E6BF-C4A124142DA8}"/>
              </a:ext>
            </a:extLst>
          </p:cNvPr>
          <p:cNvSpPr txBox="1"/>
          <p:nvPr/>
        </p:nvSpPr>
        <p:spPr>
          <a:xfrm>
            <a:off x="7388513" y="-72444"/>
            <a:ext cx="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ID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F7657-1BDB-8B67-1421-5F767159DEDA}"/>
              </a:ext>
            </a:extLst>
          </p:cNvPr>
          <p:cNvSpPr/>
          <p:nvPr/>
        </p:nvSpPr>
        <p:spPr>
          <a:xfrm>
            <a:off x="0" y="400051"/>
            <a:ext cx="9144000" cy="2331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b="1" dirty="0">
              <a:solidFill>
                <a:schemeClr val="accent5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18042-2189-81FA-E6DC-0EC354AD0548}"/>
              </a:ext>
            </a:extLst>
          </p:cNvPr>
          <p:cNvGrpSpPr/>
          <p:nvPr/>
        </p:nvGrpSpPr>
        <p:grpSpPr>
          <a:xfrm>
            <a:off x="2915754" y="41480"/>
            <a:ext cx="2256846" cy="359328"/>
            <a:chOff x="562554" y="32558"/>
            <a:chExt cx="2256846" cy="359328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CD1E94CF-F9D2-76C5-E5CA-03E94D5863F7}"/>
                </a:ext>
              </a:extLst>
            </p:cNvPr>
            <p:cNvSpPr/>
            <p:nvPr/>
          </p:nvSpPr>
          <p:spPr>
            <a:xfrm>
              <a:off x="562554" y="32558"/>
              <a:ext cx="2256846" cy="359328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Software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BD2C295A-D555-6C3E-31CD-A8856297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214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035697-7E0B-5C67-BBFB-B3167EB47BC5}"/>
              </a:ext>
            </a:extLst>
          </p:cNvPr>
          <p:cNvGrpSpPr/>
          <p:nvPr/>
        </p:nvGrpSpPr>
        <p:grpSpPr>
          <a:xfrm>
            <a:off x="5265398" y="49445"/>
            <a:ext cx="2093002" cy="350605"/>
            <a:chOff x="562554" y="40722"/>
            <a:chExt cx="2093002" cy="350605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B8D82C2-8F04-3E9C-2622-92037E6148AB}"/>
                </a:ext>
              </a:extLst>
            </p:cNvPr>
            <p:cNvSpPr/>
            <p:nvPr/>
          </p:nvSpPr>
          <p:spPr>
            <a:xfrm>
              <a:off x="562554" y="40722"/>
              <a:ext cx="2093002" cy="350605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Kelebihan</a:t>
              </a:r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EB1DE7B4-1496-2434-DED1-911A642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589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B6BC2-B763-92D3-70A3-46F855DC6B81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FC0256-1DF7-1DED-A7A5-C0E3F21C311B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8931B3-5F4A-B7AF-1537-9A6EB248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03A3D7-04E6-14F1-5C0A-86025579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519" b="92222" l="2110" r="95781">
                          <a14:foregroundMark x1="4641" y1="47778" x2="4641" y2="47778"/>
                          <a14:foregroundMark x1="95781" y1="49630" x2="95781" y2="49630"/>
                          <a14:foregroundMark x1="64135" y1="8519" x2="64135" y2="8519"/>
                          <a14:foregroundMark x1="2110" y1="48889" x2="2110" y2="48889"/>
                          <a14:foregroundMark x1="52743" y1="92222" x2="52743" y2="92222"/>
                          <a14:foregroundMark x1="71308" y1="87407" x2="71308" y2="8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656BBF-47BD-4B14-243E-80E22DAC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4907381"/>
                  </p:ext>
                </p:extLst>
              </p:nvPr>
            </p:nvGraphicFramePr>
            <p:xfrm>
              <a:off x="191139" y="1272094"/>
              <a:ext cx="1121430" cy="2508962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121430" cy="2508962"/>
                    </a:xfrm>
                    <a:prstGeom prst="rect">
                      <a:avLst/>
                    </a:prstGeom>
                  </am3d:spPr>
                  <am3d:camera>
                    <am3d:pos x="0" y="0" z="58905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0667" d="1000000"/>
                    <am3d:preTrans dx="0" dy="-180034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332614" ay="4077675" az="-30846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0221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1139" y="1272094"/>
                <a:ext cx="1121430" cy="2508962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1031E6E-6FC8-9E4E-A548-49BBB0C87A6D}"/>
              </a:ext>
            </a:extLst>
          </p:cNvPr>
          <p:cNvSpPr txBox="1"/>
          <p:nvPr/>
        </p:nvSpPr>
        <p:spPr>
          <a:xfrm>
            <a:off x="1565209" y="628703"/>
            <a:ext cx="525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Kelebihan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menggunakan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Framework</a:t>
            </a:r>
            <a:endParaRPr lang="en-ID" sz="2400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Calibri" panose="020F050202020403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12C79C-5B8E-6A00-EE96-612513BF7BA8}"/>
              </a:ext>
            </a:extLst>
          </p:cNvPr>
          <p:cNvGrpSpPr/>
          <p:nvPr/>
        </p:nvGrpSpPr>
        <p:grpSpPr>
          <a:xfrm>
            <a:off x="4024534" y="1184788"/>
            <a:ext cx="1215144" cy="1868815"/>
            <a:chOff x="3593366" y="1389340"/>
            <a:chExt cx="1215144" cy="186881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7FD9F2-025F-B6BD-2B34-093411F7E1D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CF1921-5CBF-4E1B-D208-D9DF36A2D646}"/>
                </a:ext>
              </a:extLst>
            </p:cNvPr>
            <p:cNvSpPr/>
            <p:nvPr/>
          </p:nvSpPr>
          <p:spPr>
            <a:xfrm>
              <a:off x="4118477" y="1389340"/>
              <a:ext cx="406814" cy="172228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4BC543-21D1-379C-7FA8-2CD0CBD696A6}"/>
                </a:ext>
              </a:extLst>
            </p:cNvPr>
            <p:cNvSpPr/>
            <p:nvPr/>
          </p:nvSpPr>
          <p:spPr>
            <a:xfrm rot="2141935">
              <a:off x="3593366" y="2610361"/>
              <a:ext cx="995206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3C7EB-14BE-C60C-59F5-88B9237710C9}"/>
              </a:ext>
            </a:extLst>
          </p:cNvPr>
          <p:cNvGrpSpPr/>
          <p:nvPr/>
        </p:nvGrpSpPr>
        <p:grpSpPr>
          <a:xfrm rot="7569819" flipH="1" flipV="1">
            <a:off x="3687539" y="2194054"/>
            <a:ext cx="1148287" cy="1678458"/>
            <a:chOff x="3660223" y="1601226"/>
            <a:chExt cx="1148287" cy="16784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48692EE-585C-7097-F835-0332B03D1FE6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80E3C3-4556-96FA-20DA-56583422EF6F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E3636D-8C7B-34EE-DF59-BBA2FDAC079A}"/>
                </a:ext>
              </a:extLst>
            </p:cNvPr>
            <p:cNvSpPr/>
            <p:nvPr/>
          </p:nvSpPr>
          <p:spPr>
            <a:xfrm rot="2141935">
              <a:off x="3660223" y="2631890"/>
              <a:ext cx="92141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4551706-E386-C060-0E7F-B9AEF91B41BF}"/>
              </a:ext>
            </a:extLst>
          </p:cNvPr>
          <p:cNvGrpSpPr/>
          <p:nvPr/>
        </p:nvGrpSpPr>
        <p:grpSpPr>
          <a:xfrm rot="3169698" flipH="1" flipV="1">
            <a:off x="4035835" y="3082272"/>
            <a:ext cx="1210916" cy="1510393"/>
            <a:chOff x="3597594" y="1601226"/>
            <a:chExt cx="1210916" cy="151039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049278D-4C1A-BCF5-5702-40EC3AD46F89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7678B02-8B7B-31B8-4B6C-5708AAF354E9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17D76C-4D9C-BE94-F9A2-37E767290E04}"/>
                </a:ext>
              </a:extLst>
            </p:cNvPr>
            <p:cNvSpPr/>
            <p:nvPr/>
          </p:nvSpPr>
          <p:spPr>
            <a:xfrm rot="2141935">
              <a:off x="3597594" y="2614412"/>
              <a:ext cx="1052565" cy="4784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1458EE9-D5FC-2F55-65BE-4275E105BED2}"/>
              </a:ext>
            </a:extLst>
          </p:cNvPr>
          <p:cNvGrpSpPr/>
          <p:nvPr/>
        </p:nvGrpSpPr>
        <p:grpSpPr>
          <a:xfrm flipH="1" flipV="1">
            <a:off x="4797801" y="3077489"/>
            <a:ext cx="1377835" cy="1435413"/>
            <a:chOff x="3554573" y="1601227"/>
            <a:chExt cx="1377835" cy="143541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9E1645B-0934-8104-BE1B-57FB52003AED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DAB0587-BEAE-B036-2AF4-1C99D4D70566}"/>
                </a:ext>
              </a:extLst>
            </p:cNvPr>
            <p:cNvSpPr/>
            <p:nvPr/>
          </p:nvSpPr>
          <p:spPr>
            <a:xfrm>
              <a:off x="4118477" y="1601227"/>
              <a:ext cx="406814" cy="1373455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388C1F-4391-300A-1473-10D10E2F839C}"/>
                </a:ext>
              </a:extLst>
            </p:cNvPr>
            <p:cNvSpPr/>
            <p:nvPr/>
          </p:nvSpPr>
          <p:spPr>
            <a:xfrm rot="2141935">
              <a:off x="3554573" y="2685621"/>
              <a:ext cx="1377835" cy="3510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4730B7A1-1EFE-59A0-2A37-64898C4EE513}"/>
              </a:ext>
            </a:extLst>
          </p:cNvPr>
          <p:cNvSpPr/>
          <p:nvPr/>
        </p:nvSpPr>
        <p:spPr>
          <a:xfrm>
            <a:off x="4356873" y="1157177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01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11460E-8FCF-4F2F-94D6-1CBC7F509B2F}"/>
              </a:ext>
            </a:extLst>
          </p:cNvPr>
          <p:cNvSpPr/>
          <p:nvPr/>
        </p:nvSpPr>
        <p:spPr>
          <a:xfrm>
            <a:off x="3407120" y="2337572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02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E29FC7F-30EE-B7E7-202B-6B3D1DF604A0}"/>
              </a:ext>
            </a:extLst>
          </p:cNvPr>
          <p:cNvSpPr/>
          <p:nvPr/>
        </p:nvSpPr>
        <p:spPr>
          <a:xfrm>
            <a:off x="3766550" y="3804260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03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DE53A72-6C43-C118-3862-339B72958CE8}"/>
              </a:ext>
            </a:extLst>
          </p:cNvPr>
          <p:cNvSpPr/>
          <p:nvPr/>
        </p:nvSpPr>
        <p:spPr>
          <a:xfrm>
            <a:off x="5031708" y="4019848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04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CD59C2-2E0A-BCC5-8D27-CEB972A579DF}"/>
              </a:ext>
            </a:extLst>
          </p:cNvPr>
          <p:cNvSpPr/>
          <p:nvPr/>
        </p:nvSpPr>
        <p:spPr>
          <a:xfrm>
            <a:off x="6143741" y="3036345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05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227896E-E2F0-90B9-F918-76CAFC08BACD}"/>
              </a:ext>
            </a:extLst>
          </p:cNvPr>
          <p:cNvSpPr/>
          <p:nvPr/>
        </p:nvSpPr>
        <p:spPr>
          <a:xfrm>
            <a:off x="5851554" y="1600829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06</a:t>
            </a:r>
            <a:endParaRPr lang="en-ID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0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 itu </a:t>
            </a:r>
            <a:r>
              <a:rPr lang="en-ID" sz="24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Object Oriented Programming</a:t>
            </a:r>
            <a:r>
              <a:rPr lang="en" sz="2400" b="0" i="0" dirty="0">
                <a:solidFill>
                  <a:schemeClr val="accent2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" sz="2800" b="0" i="0" dirty="0">
                <a:solidFill>
                  <a:schemeClr val="accent2"/>
                </a:solidFill>
                <a:effectLst/>
                <a:latin typeface="Karla" panose="020F0502020204030204" pitchFamily="2" charset="0"/>
              </a:rPr>
              <a:t>(O</a:t>
            </a:r>
            <a:r>
              <a:rPr lang="en" dirty="0">
                <a:solidFill>
                  <a:schemeClr val="accent2"/>
                </a:solidFill>
                <a:latin typeface="Karla" panose="020F0502020204030204" pitchFamily="2" charset="0"/>
              </a:rPr>
              <a:t>OP)</a:t>
            </a:r>
            <a:r>
              <a:rPr lang="en" dirty="0">
                <a:solidFill>
                  <a:schemeClr val="accent2"/>
                </a:solidFill>
              </a:rPr>
              <a:t>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1009137" y="1257775"/>
            <a:ext cx="6665291" cy="25710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just">
              <a:buNone/>
            </a:pP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	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Pemrograman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berorientasi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objek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(OOP)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adalah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model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pemrograman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komputer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yang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mengatur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desain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perangkat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lunak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di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sekitar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data,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atau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objek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,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bukan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fungsi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dan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logika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.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Objek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dapat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didefinisikan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sebagai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bidang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data yang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memiliki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Atributte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dan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Behavior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.</a:t>
            </a:r>
          </a:p>
          <a:p>
            <a:pPr marL="139700" indent="0" algn="just">
              <a:buNone/>
            </a:pP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	Langkah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pertama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dalam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OOP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adalah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mengumpulkan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semua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objek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yang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ingin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dimanipulasi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oleh programmer dan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mengidentifikasi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bagaimana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mereka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berhubungan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satu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sama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lain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kegiatan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ini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dikenal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sebagai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  Data </a:t>
            </a:r>
            <a:r>
              <a:rPr lang="en-ID" sz="1600" b="0" i="0" dirty="0" err="1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Modeling</a:t>
            </a:r>
            <a:r>
              <a:rPr lang="en-ID" sz="1600" b="0" i="0" dirty="0">
                <a:solidFill>
                  <a:schemeClr val="accent6"/>
                </a:solidFill>
                <a:effectLst/>
                <a:latin typeface="Karla" panose="020F0502020204030204" pitchFamily="2" charset="0"/>
              </a:rPr>
              <a:t>.</a:t>
            </a: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831522-0F13-7EEA-E333-DB359BBBEF9C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B79BC4-1BD2-8DDB-B32A-8B4AA474EB32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7D4E21-FAC3-BBC8-EEA0-6D2C34C3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010B2C-1464-3D3A-2FEA-91C911962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080CF3-5CD5-C11A-53ED-318ACE822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63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5EAAEBC-65D4-3E0D-40ED-3F1867490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1" y="2833400"/>
            <a:ext cx="3339592" cy="873041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2CDCC22-DC1E-D0E7-2739-E2FDA5F3F44A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H="1" flipV="1">
            <a:off x="4294735" y="2141509"/>
            <a:ext cx="455923" cy="678889"/>
          </a:xfrm>
          <a:prstGeom prst="bentConnector5">
            <a:avLst>
              <a:gd name="adj1" fmla="val -50140"/>
              <a:gd name="adj2" fmla="val 330255"/>
              <a:gd name="adj3" fmla="val 15014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A251015-6965-7D3C-075D-D30B01702576}"/>
              </a:ext>
            </a:extLst>
          </p:cNvPr>
          <p:cNvCxnSpPr>
            <a:cxnSpLocks/>
          </p:cNvCxnSpPr>
          <p:nvPr/>
        </p:nvCxnSpPr>
        <p:spPr>
          <a:xfrm flipV="1">
            <a:off x="4577977" y="1351777"/>
            <a:ext cx="1594108" cy="7189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2"/>
                </a:solidFill>
              </a:rPr>
              <a:t>Struktur</a:t>
            </a:r>
            <a:r>
              <a:rPr lang="en-US" dirty="0">
                <a:solidFill>
                  <a:schemeClr val="accent2"/>
                </a:solidFill>
              </a:rPr>
              <a:t> OOP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effectLst>
            <a:outerShdw blurRad="50800" dist="50800" dir="5400000" sx="9000" sy="9000" algn="ctr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85000"/>
                  </a:schemeClr>
                </a:solidFill>
              </a:rPr>
              <a:t>index.html</a:t>
            </a:r>
            <a:endParaRPr sz="1400" dirty="0">
              <a:solidFill>
                <a:schemeClr val="accent6">
                  <a:lumMod val="85000"/>
                </a:schemeClr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effectLst>
            <a:outerShdw blurRad="50800" dist="50800" dir="5400000" sx="9000" sy="9000" algn="ctr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85000"/>
                  </a:schemeClr>
                </a:solidFill>
              </a:rPr>
              <a:t>style.css</a:t>
            </a:r>
            <a:endParaRPr sz="1400" dirty="0">
              <a:solidFill>
                <a:schemeClr val="accent6">
                  <a:lumMod val="8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831522-0F13-7EEA-E333-DB359BBBEF9C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B79BC4-1BD2-8DDB-B32A-8B4AA474EB32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7D4E21-FAC3-BBC8-EEA0-6D2C34C3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010B2C-1464-3D3A-2FEA-91C911962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080CF3-5CD5-C11A-53ED-318ACE822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00D8C-8D48-B982-0E34-2E7291C7E035}"/>
              </a:ext>
            </a:extLst>
          </p:cNvPr>
          <p:cNvGrpSpPr/>
          <p:nvPr/>
        </p:nvGrpSpPr>
        <p:grpSpPr>
          <a:xfrm>
            <a:off x="1124099" y="1205408"/>
            <a:ext cx="1379764" cy="702128"/>
            <a:chOff x="1796143" y="1959429"/>
            <a:chExt cx="1379764" cy="7021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BB873D-6F02-2DE2-FC05-2E4349AA995B}"/>
                </a:ext>
              </a:extLst>
            </p:cNvPr>
            <p:cNvSpPr/>
            <p:nvPr/>
          </p:nvSpPr>
          <p:spPr>
            <a:xfrm>
              <a:off x="1796143" y="1959429"/>
              <a:ext cx="1379764" cy="702128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Mahasiswa</a:t>
              </a:r>
              <a:endParaRPr lang="en-ID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298822-7DA4-F401-F80D-37C339CC79D4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Crackdown Agent Male">
                <a:extLst>
                  <a:ext uri="{FF2B5EF4-FFF2-40B4-BE49-F238E27FC236}">
                    <a16:creationId xmlns:a16="http://schemas.microsoft.com/office/drawing/2014/main" id="{F94DF6D3-5B5E-3577-83CA-51F137908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8067354"/>
                  </p:ext>
                </p:extLst>
              </p:nvPr>
            </p:nvGraphicFramePr>
            <p:xfrm>
              <a:off x="3283401" y="1482158"/>
              <a:ext cx="1364901" cy="267648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64901" cy="2676481"/>
                    </a:xfrm>
                    <a:prstGeom prst="rect">
                      <a:avLst/>
                    </a:prstGeom>
                  </am3d:spPr>
                  <am3d:camera>
                    <am3d:pos x="0" y="0" z="53622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3800" d="1000000"/>
                    <am3d:preTrans dx="563" dy="-17909661" dz="-19896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082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Crackdown Agent Male">
                <a:extLst>
                  <a:ext uri="{FF2B5EF4-FFF2-40B4-BE49-F238E27FC236}">
                    <a16:creationId xmlns:a16="http://schemas.microsoft.com/office/drawing/2014/main" id="{F94DF6D3-5B5E-3577-83CA-51F137908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83401" y="1482158"/>
                <a:ext cx="1364901" cy="2676481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6B4B30B-9EAF-A775-59B8-3A58A6A30DFD}"/>
              </a:ext>
            </a:extLst>
          </p:cNvPr>
          <p:cNvCxnSpPr>
            <a:cxnSpLocks/>
            <a:stCxn id="5" idx="3"/>
            <a:endCxn id="35" idx="0"/>
          </p:cNvCxnSpPr>
          <p:nvPr/>
        </p:nvCxnSpPr>
        <p:spPr>
          <a:xfrm>
            <a:off x="2503863" y="1352365"/>
            <a:ext cx="1461989" cy="1297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33B23FB3-E651-6356-E9CA-6A8A42CAA75E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 flipV="1">
            <a:off x="3965852" y="2033779"/>
            <a:ext cx="159302" cy="2121193"/>
          </a:xfrm>
          <a:prstGeom prst="bentConnector4">
            <a:avLst>
              <a:gd name="adj1" fmla="val 736155"/>
              <a:gd name="adj2" fmla="val 110777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rackdown Agent Female">
                <a:extLst>
                  <a:ext uri="{FF2B5EF4-FFF2-40B4-BE49-F238E27FC236}">
                    <a16:creationId xmlns:a16="http://schemas.microsoft.com/office/drawing/2014/main" id="{0D24F806-51AE-FB21-A08E-E921C65930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2137429"/>
                  </p:ext>
                </p:extLst>
              </p:nvPr>
            </p:nvGraphicFramePr>
            <p:xfrm>
              <a:off x="4651571" y="1499322"/>
              <a:ext cx="1085160" cy="273096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85160" cy="2730968"/>
                    </a:xfrm>
                    <a:prstGeom prst="rect">
                      <a:avLst/>
                    </a:prstGeom>
                  </am3d:spPr>
                  <am3d:camera>
                    <am3d:pos x="0" y="0" z="514804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3789" d="1000000"/>
                    <am3d:preTrans dx="22616918" dy="-17857143" dz="-4112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0462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rackdown Agent Female">
                <a:extLst>
                  <a:ext uri="{FF2B5EF4-FFF2-40B4-BE49-F238E27FC236}">
                    <a16:creationId xmlns:a16="http://schemas.microsoft.com/office/drawing/2014/main" id="{0D24F806-51AE-FB21-A08E-E921C6593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51571" y="1499322"/>
                <a:ext cx="1085160" cy="2730968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A3F6419-C2CF-F51A-CFD5-47E22CF4AEFB}"/>
              </a:ext>
            </a:extLst>
          </p:cNvPr>
          <p:cNvCxnSpPr>
            <a:stCxn id="5" idx="3"/>
            <a:endCxn id="2" idx="0"/>
          </p:cNvCxnSpPr>
          <p:nvPr/>
        </p:nvCxnSpPr>
        <p:spPr>
          <a:xfrm>
            <a:off x="2503863" y="1352365"/>
            <a:ext cx="2690288" cy="146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B9248A-5DD0-5A29-605C-97340595BC2B}"/>
              </a:ext>
            </a:extLst>
          </p:cNvPr>
          <p:cNvGrpSpPr/>
          <p:nvPr/>
        </p:nvGrpSpPr>
        <p:grpSpPr>
          <a:xfrm>
            <a:off x="520823" y="2070683"/>
            <a:ext cx="2821824" cy="794975"/>
            <a:chOff x="520823" y="2070683"/>
            <a:chExt cx="2821824" cy="7949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BEB36D-C8DD-394C-9E0B-C8BD48D9EA4F}"/>
                </a:ext>
              </a:extLst>
            </p:cNvPr>
            <p:cNvSpPr txBox="1"/>
            <p:nvPr/>
          </p:nvSpPr>
          <p:spPr>
            <a:xfrm>
              <a:off x="520823" y="2070683"/>
              <a:ext cx="2821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D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tipe</a:t>
              </a:r>
              <a:r>
                <a:rPr lang="en-ID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data yang </a:t>
              </a:r>
              <a:r>
                <a:rPr lang="en-ID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ditentukan</a:t>
              </a:r>
              <a:r>
                <a:rPr lang="en-ID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ID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ini</a:t>
              </a:r>
              <a:r>
                <a:rPr lang="en-ID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D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bertindak</a:t>
              </a:r>
              <a:r>
                <a:rPr lang="en-ID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D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sebagai</a:t>
              </a:r>
              <a:r>
                <a:rPr lang="en-ID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Blueprint </a:t>
              </a:r>
              <a:r>
                <a:rPr lang="en-ID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untuk</a:t>
              </a:r>
              <a:r>
                <a:rPr lang="en-ID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D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objek</a:t>
              </a:r>
              <a:r>
                <a:rPr lang="en-ID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ID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atribut</a:t>
              </a:r>
              <a:r>
                <a:rPr lang="en-ID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dan </a:t>
              </a:r>
              <a:r>
                <a:rPr lang="en-ID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metode</a:t>
              </a:r>
              <a:r>
                <a:rPr lang="en-ID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individual.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B6379D-76E3-C631-06C2-2A93D2C9BDC6}"/>
                </a:ext>
              </a:extLst>
            </p:cNvPr>
            <p:cNvGrpSpPr/>
            <p:nvPr/>
          </p:nvGrpSpPr>
          <p:grpSpPr>
            <a:xfrm>
              <a:off x="559006" y="2717014"/>
              <a:ext cx="2646171" cy="148644"/>
              <a:chOff x="658366" y="3722345"/>
              <a:chExt cx="2646171" cy="148644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8155933-31AD-5122-F0D7-1BB74FA8E353}"/>
                  </a:ext>
                </a:extLst>
              </p:cNvPr>
              <p:cNvCxnSpPr/>
              <p:nvPr/>
            </p:nvCxnSpPr>
            <p:spPr>
              <a:xfrm>
                <a:off x="708221" y="3796667"/>
                <a:ext cx="25006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FA2BA3-84D1-50DE-09F0-112141D7C90B}"/>
                  </a:ext>
                </a:extLst>
              </p:cNvPr>
              <p:cNvSpPr/>
              <p:nvPr/>
            </p:nvSpPr>
            <p:spPr>
              <a:xfrm>
                <a:off x="658366" y="3722345"/>
                <a:ext cx="148644" cy="148644"/>
              </a:xfrm>
              <a:prstGeom prst="ellipse">
                <a:avLst/>
              </a:prstGeom>
              <a:solidFill>
                <a:srgbClr val="00848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223C54B-A1C2-2889-5882-7543FFD561BB}"/>
                  </a:ext>
                </a:extLst>
              </p:cNvPr>
              <p:cNvSpPr/>
              <p:nvPr/>
            </p:nvSpPr>
            <p:spPr>
              <a:xfrm>
                <a:off x="3155893" y="3722345"/>
                <a:ext cx="148644" cy="148644"/>
              </a:xfrm>
              <a:prstGeom prst="ellipse">
                <a:avLst/>
              </a:prstGeom>
              <a:solidFill>
                <a:srgbClr val="00848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014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2CDCC22-DC1E-D0E7-2739-E2FDA5F3F44A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4258860" y="2141510"/>
            <a:ext cx="44040" cy="692386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A251015-6965-7D3C-075D-D30B01702576}"/>
              </a:ext>
            </a:extLst>
          </p:cNvPr>
          <p:cNvCxnSpPr>
            <a:cxnSpLocks/>
          </p:cNvCxnSpPr>
          <p:nvPr/>
        </p:nvCxnSpPr>
        <p:spPr>
          <a:xfrm flipV="1">
            <a:off x="4577977" y="1351777"/>
            <a:ext cx="1594108" cy="7189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2"/>
                </a:solidFill>
              </a:rPr>
              <a:t>Struktur</a:t>
            </a:r>
            <a:r>
              <a:rPr lang="en-US" dirty="0">
                <a:solidFill>
                  <a:schemeClr val="accent2"/>
                </a:solidFill>
              </a:rPr>
              <a:t> OOP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effectLst>
            <a:outerShdw blurRad="50800" dist="50800" dir="5400000" sx="9000" sy="9000" algn="ctr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85000"/>
                  </a:schemeClr>
                </a:solidFill>
              </a:rPr>
              <a:t>index.html</a:t>
            </a:r>
            <a:endParaRPr sz="1400" dirty="0">
              <a:solidFill>
                <a:schemeClr val="accent6">
                  <a:lumMod val="85000"/>
                </a:schemeClr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effectLst>
            <a:outerShdw blurRad="50800" dist="50800" dir="5400000" sx="9000" sy="9000" algn="ctr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85000"/>
                  </a:schemeClr>
                </a:solidFill>
              </a:rPr>
              <a:t>style.css</a:t>
            </a:r>
            <a:endParaRPr sz="1400" dirty="0">
              <a:solidFill>
                <a:schemeClr val="accent6">
                  <a:lumMod val="8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831522-0F13-7EEA-E333-DB359BBBEF9C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B79BC4-1BD2-8DDB-B32A-8B4AA474EB32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7D4E21-FAC3-BBC8-EEA0-6D2C34C3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010B2C-1464-3D3A-2FEA-91C911962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080CF3-5CD5-C11A-53ED-318ACE822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00D8C-8D48-B982-0E34-2E7291C7E035}"/>
              </a:ext>
            </a:extLst>
          </p:cNvPr>
          <p:cNvGrpSpPr/>
          <p:nvPr/>
        </p:nvGrpSpPr>
        <p:grpSpPr>
          <a:xfrm>
            <a:off x="1124099" y="1205408"/>
            <a:ext cx="1379764" cy="702128"/>
            <a:chOff x="1796143" y="1959429"/>
            <a:chExt cx="1379764" cy="7021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BB873D-6F02-2DE2-FC05-2E4349AA995B}"/>
                </a:ext>
              </a:extLst>
            </p:cNvPr>
            <p:cNvSpPr/>
            <p:nvPr/>
          </p:nvSpPr>
          <p:spPr>
            <a:xfrm>
              <a:off x="1796143" y="1959429"/>
              <a:ext cx="1379764" cy="702128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Mahasiswa</a:t>
              </a:r>
              <a:endParaRPr lang="en-ID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298822-7DA4-F401-F80D-37C339CC79D4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Crackdown Agent Male">
                <a:extLst>
                  <a:ext uri="{FF2B5EF4-FFF2-40B4-BE49-F238E27FC236}">
                    <a16:creationId xmlns:a16="http://schemas.microsoft.com/office/drawing/2014/main" id="{F94DF6D3-5B5E-3577-83CA-51F137908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9627656"/>
                  </p:ext>
                </p:extLst>
              </p:nvPr>
            </p:nvGraphicFramePr>
            <p:xfrm>
              <a:off x="2817689" y="1445068"/>
              <a:ext cx="1312727" cy="277765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312727" cy="2777655"/>
                    </a:xfrm>
                    <a:prstGeom prst="rect">
                      <a:avLst/>
                    </a:prstGeom>
                  </am3d:spPr>
                  <am3d:camera>
                    <am3d:pos x="0" y="0" z="53622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3800" d="1000000"/>
                    <am3d:preTrans dx="563" dy="-17909661" dz="-198967"/>
                    <am3d:scale>
                      <am3d:sx n="1000000" d="1000000"/>
                      <am3d:sy n="1000000" d="1000000"/>
                      <am3d:sz n="1000000" d="1000000"/>
                    </am3d:scale>
                    <am3d:rot ax="145634" ay="1261228" az="5226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82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Crackdown Agent Male">
                <a:extLst>
                  <a:ext uri="{FF2B5EF4-FFF2-40B4-BE49-F238E27FC236}">
                    <a16:creationId xmlns:a16="http://schemas.microsoft.com/office/drawing/2014/main" id="{F94DF6D3-5B5E-3577-83CA-51F137908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17689" y="1445068"/>
                <a:ext cx="1312727" cy="2777655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6B4B30B-9EAF-A775-59B8-3A58A6A30DFD}"/>
              </a:ext>
            </a:extLst>
          </p:cNvPr>
          <p:cNvCxnSpPr>
            <a:cxnSpLocks/>
            <a:stCxn id="5" idx="3"/>
            <a:endCxn id="35" idx="0"/>
          </p:cNvCxnSpPr>
          <p:nvPr/>
        </p:nvCxnSpPr>
        <p:spPr>
          <a:xfrm>
            <a:off x="2503863" y="1352365"/>
            <a:ext cx="970190" cy="146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rackdown Agent Female">
                <a:extLst>
                  <a:ext uri="{FF2B5EF4-FFF2-40B4-BE49-F238E27FC236}">
                    <a16:creationId xmlns:a16="http://schemas.microsoft.com/office/drawing/2014/main" id="{0D24F806-51AE-FB21-A08E-E921C65930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1326438"/>
                  </p:ext>
                </p:extLst>
              </p:nvPr>
            </p:nvGraphicFramePr>
            <p:xfrm>
              <a:off x="4235470" y="1442039"/>
              <a:ext cx="1085237" cy="283227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085237" cy="2832279"/>
                    </a:xfrm>
                    <a:prstGeom prst="rect">
                      <a:avLst/>
                    </a:prstGeom>
                  </am3d:spPr>
                  <am3d:camera>
                    <am3d:pos x="0" y="0" z="514804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3789" d="1000000"/>
                    <am3d:preTrans dx="22616918" dy="-17857143" dz="-41127"/>
                    <am3d:scale>
                      <am3d:sx n="1000000" d="1000000"/>
                      <am3d:sy n="1000000" d="1000000"/>
                      <am3d:sz n="1000000" d="1000000"/>
                    </am3d:scale>
                    <am3d:rot ax="64309" ay="1414397" az="2572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0462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rackdown Agent Female">
                <a:extLst>
                  <a:ext uri="{FF2B5EF4-FFF2-40B4-BE49-F238E27FC236}">
                    <a16:creationId xmlns:a16="http://schemas.microsoft.com/office/drawing/2014/main" id="{0D24F806-51AE-FB21-A08E-E921C65930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5470" y="1442039"/>
                <a:ext cx="1085237" cy="2832279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A3F6419-C2CF-F51A-CFD5-47E22CF4AEFB}"/>
              </a:ext>
            </a:extLst>
          </p:cNvPr>
          <p:cNvCxnSpPr>
            <a:stCxn id="5" idx="3"/>
            <a:endCxn id="2" idx="0"/>
          </p:cNvCxnSpPr>
          <p:nvPr/>
        </p:nvCxnSpPr>
        <p:spPr>
          <a:xfrm>
            <a:off x="2503863" y="1352365"/>
            <a:ext cx="2274226" cy="896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25FAE-FE45-FEE8-3C6E-5430A8743ED7}"/>
              </a:ext>
            </a:extLst>
          </p:cNvPr>
          <p:cNvGrpSpPr/>
          <p:nvPr/>
        </p:nvGrpSpPr>
        <p:grpSpPr>
          <a:xfrm>
            <a:off x="6983801" y="751769"/>
            <a:ext cx="1379764" cy="1053192"/>
            <a:chOff x="1796143" y="1959429"/>
            <a:chExt cx="1379764" cy="10531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1B0EB5-AE1A-56BE-904F-8FCFC68C3D12}"/>
                </a:ext>
              </a:extLst>
            </p:cNvPr>
            <p:cNvSpPr/>
            <p:nvPr/>
          </p:nvSpPr>
          <p:spPr>
            <a:xfrm>
              <a:off x="1796143" y="1959429"/>
              <a:ext cx="1379764" cy="1053192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Nama</a:t>
              </a:r>
            </a:p>
            <a:p>
              <a:pPr algn="ctr"/>
              <a:r>
                <a:rPr lang="en-US" u="sng" dirty="0" err="1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Npm</a:t>
              </a:r>
              <a:endParaRPr lang="en-US" u="sng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u="sng" dirty="0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No Handphone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3F9F9A-6416-1D31-9953-F658AD57364A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ATRIBUTTE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D7EB51A-A439-62E3-4090-F61C5B4C4C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7106" y="2688871"/>
            <a:ext cx="3740342" cy="76838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2A5E537-B2BF-C9D2-3EC2-25638FC4E78D}"/>
              </a:ext>
            </a:extLst>
          </p:cNvPr>
          <p:cNvGrpSpPr/>
          <p:nvPr/>
        </p:nvGrpSpPr>
        <p:grpSpPr>
          <a:xfrm>
            <a:off x="6069680" y="1831648"/>
            <a:ext cx="3073831" cy="776561"/>
            <a:chOff x="345176" y="3926453"/>
            <a:chExt cx="3073831" cy="77656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0B8D08-59A3-2783-65C5-C15B85F52F64}"/>
                </a:ext>
              </a:extLst>
            </p:cNvPr>
            <p:cNvSpPr txBox="1"/>
            <p:nvPr/>
          </p:nvSpPr>
          <p:spPr>
            <a:xfrm>
              <a:off x="345176" y="3926453"/>
              <a:ext cx="30738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Atributte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didefinisikan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sebagai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template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kelas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dan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mewakili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keadaan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objek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Objek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akan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memiliki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data yang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disimpan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di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bidang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atribut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. </a:t>
              </a:r>
              <a:endParaRPr lang="en-ID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139DE27-8663-ADBC-136D-1C5927F52C46}"/>
                </a:ext>
              </a:extLst>
            </p:cNvPr>
            <p:cNvGrpSpPr/>
            <p:nvPr/>
          </p:nvGrpSpPr>
          <p:grpSpPr>
            <a:xfrm>
              <a:off x="497497" y="4554370"/>
              <a:ext cx="2646171" cy="148644"/>
              <a:chOff x="658366" y="3722345"/>
              <a:chExt cx="2646171" cy="14864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21A827E-1097-0F17-A093-500113E6557E}"/>
                  </a:ext>
                </a:extLst>
              </p:cNvPr>
              <p:cNvCxnSpPr/>
              <p:nvPr/>
            </p:nvCxnSpPr>
            <p:spPr>
              <a:xfrm>
                <a:off x="708221" y="3796667"/>
                <a:ext cx="25006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4F807A8-912A-8C46-9A91-9817CBAD4AF5}"/>
                  </a:ext>
                </a:extLst>
              </p:cNvPr>
              <p:cNvSpPr/>
              <p:nvPr/>
            </p:nvSpPr>
            <p:spPr>
              <a:xfrm>
                <a:off x="658366" y="3722345"/>
                <a:ext cx="148644" cy="148644"/>
              </a:xfrm>
              <a:prstGeom prst="ellipse">
                <a:avLst/>
              </a:prstGeom>
              <a:solidFill>
                <a:srgbClr val="00848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3493F5B-3168-9A19-18EC-5FA343DBA02C}"/>
                  </a:ext>
                </a:extLst>
              </p:cNvPr>
              <p:cNvSpPr/>
              <p:nvPr/>
            </p:nvSpPr>
            <p:spPr>
              <a:xfrm>
                <a:off x="3155893" y="3722345"/>
                <a:ext cx="148644" cy="148644"/>
              </a:xfrm>
              <a:prstGeom prst="ellipse">
                <a:avLst/>
              </a:prstGeom>
              <a:solidFill>
                <a:srgbClr val="00848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DBD0566-5BF0-70D4-FE81-DD8640D674F7}"/>
              </a:ext>
            </a:extLst>
          </p:cNvPr>
          <p:cNvCxnSpPr>
            <a:stCxn id="22" idx="1"/>
          </p:cNvCxnSpPr>
          <p:nvPr/>
        </p:nvCxnSpPr>
        <p:spPr>
          <a:xfrm rot="10800000" flipV="1">
            <a:off x="4031673" y="898725"/>
            <a:ext cx="2952128" cy="45305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57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4FDC9A5C-FEB6-4642-290B-4541E2FE1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39" y="3370450"/>
            <a:ext cx="3728077" cy="1291573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2CDCC22-DC1E-D0E7-2739-E2FDA5F3F44A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5593066" y="2141510"/>
            <a:ext cx="44040" cy="692386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A251015-6965-7D3C-075D-D30B01702576}"/>
              </a:ext>
            </a:extLst>
          </p:cNvPr>
          <p:cNvCxnSpPr>
            <a:cxnSpLocks/>
          </p:cNvCxnSpPr>
          <p:nvPr/>
        </p:nvCxnSpPr>
        <p:spPr>
          <a:xfrm flipV="1">
            <a:off x="4577977" y="1351777"/>
            <a:ext cx="1594108" cy="7189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2"/>
                </a:solidFill>
              </a:rPr>
              <a:t>Struktur</a:t>
            </a:r>
            <a:r>
              <a:rPr lang="en-US" dirty="0">
                <a:solidFill>
                  <a:schemeClr val="accent2"/>
                </a:solidFill>
              </a:rPr>
              <a:t> OOP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effectLst>
            <a:outerShdw blurRad="50800" dist="50800" dir="5400000" sx="9000" sy="9000" algn="ctr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85000"/>
                  </a:schemeClr>
                </a:solidFill>
              </a:rPr>
              <a:t>index.html</a:t>
            </a:r>
            <a:endParaRPr sz="1400" dirty="0">
              <a:solidFill>
                <a:schemeClr val="accent6">
                  <a:lumMod val="85000"/>
                </a:schemeClr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effectLst>
            <a:outerShdw blurRad="50800" dist="50800" dir="5400000" sx="9000" sy="9000" algn="ctr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85000"/>
                  </a:schemeClr>
                </a:solidFill>
              </a:rPr>
              <a:t>style.css</a:t>
            </a:r>
            <a:endParaRPr sz="1400" dirty="0">
              <a:solidFill>
                <a:schemeClr val="accent6">
                  <a:lumMod val="8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831522-0F13-7EEA-E333-DB359BBBEF9C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B79BC4-1BD2-8DDB-B32A-8B4AA474EB32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7D4E21-FAC3-BBC8-EEA0-6D2C34C3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010B2C-1464-3D3A-2FEA-91C911962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080CF3-5CD5-C11A-53ED-318ACE822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00D8C-8D48-B982-0E34-2E7291C7E035}"/>
              </a:ext>
            </a:extLst>
          </p:cNvPr>
          <p:cNvGrpSpPr/>
          <p:nvPr/>
        </p:nvGrpSpPr>
        <p:grpSpPr>
          <a:xfrm>
            <a:off x="1124099" y="1205408"/>
            <a:ext cx="1379764" cy="702128"/>
            <a:chOff x="1796143" y="1959429"/>
            <a:chExt cx="1379764" cy="7021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BB873D-6F02-2DE2-FC05-2E4349AA995B}"/>
                </a:ext>
              </a:extLst>
            </p:cNvPr>
            <p:cNvSpPr/>
            <p:nvPr/>
          </p:nvSpPr>
          <p:spPr>
            <a:xfrm>
              <a:off x="1796143" y="1959429"/>
              <a:ext cx="1379764" cy="702128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Mahasiswa</a:t>
              </a:r>
              <a:endParaRPr lang="en-ID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298822-7DA4-F401-F80D-37C339CC79D4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Crackdown Agent Male">
                <a:extLst>
                  <a:ext uri="{FF2B5EF4-FFF2-40B4-BE49-F238E27FC236}">
                    <a16:creationId xmlns:a16="http://schemas.microsoft.com/office/drawing/2014/main" id="{F94DF6D3-5B5E-3577-83CA-51F137908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1926848"/>
                  </p:ext>
                </p:extLst>
              </p:nvPr>
            </p:nvGraphicFramePr>
            <p:xfrm>
              <a:off x="4123357" y="1483118"/>
              <a:ext cx="1369802" cy="270155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69802" cy="2701554"/>
                    </a:xfrm>
                    <a:prstGeom prst="rect">
                      <a:avLst/>
                    </a:prstGeom>
                  </am3d:spPr>
                  <am3d:camera>
                    <am3d:pos x="0" y="0" z="53622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3800" d="1000000"/>
                    <am3d:preTrans dx="563" dy="-17909661" dz="-198967"/>
                    <am3d:scale>
                      <am3d:sx n="1000000" d="1000000"/>
                      <am3d:sy n="1000000" d="1000000"/>
                      <am3d:sz n="1000000" d="1000000"/>
                    </am3d:scale>
                    <am3d:rot ax="370118" ay="270305" az="2918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082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Crackdown Agent Male">
                <a:extLst>
                  <a:ext uri="{FF2B5EF4-FFF2-40B4-BE49-F238E27FC236}">
                    <a16:creationId xmlns:a16="http://schemas.microsoft.com/office/drawing/2014/main" id="{F94DF6D3-5B5E-3577-83CA-51F137908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3357" y="1483118"/>
                <a:ext cx="1369802" cy="2701554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6B4B30B-9EAF-A775-59B8-3A58A6A30DFD}"/>
              </a:ext>
            </a:extLst>
          </p:cNvPr>
          <p:cNvCxnSpPr>
            <a:cxnSpLocks/>
            <a:stCxn id="5" idx="3"/>
            <a:endCxn id="35" idx="0"/>
          </p:cNvCxnSpPr>
          <p:nvPr/>
        </p:nvCxnSpPr>
        <p:spPr>
          <a:xfrm>
            <a:off x="2503863" y="1352365"/>
            <a:ext cx="2304395" cy="1307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25FAE-FE45-FEE8-3C6E-5430A8743ED7}"/>
              </a:ext>
            </a:extLst>
          </p:cNvPr>
          <p:cNvGrpSpPr/>
          <p:nvPr/>
        </p:nvGrpSpPr>
        <p:grpSpPr>
          <a:xfrm>
            <a:off x="6983801" y="751769"/>
            <a:ext cx="1379764" cy="1053192"/>
            <a:chOff x="1796143" y="1959429"/>
            <a:chExt cx="1379764" cy="10531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1B0EB5-AE1A-56BE-904F-8FCFC68C3D12}"/>
                </a:ext>
              </a:extLst>
            </p:cNvPr>
            <p:cNvSpPr/>
            <p:nvPr/>
          </p:nvSpPr>
          <p:spPr>
            <a:xfrm>
              <a:off x="1796143" y="1959429"/>
              <a:ext cx="1379764" cy="1053192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u="sng" dirty="0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Nama</a:t>
              </a:r>
            </a:p>
            <a:p>
              <a:pPr algn="ctr"/>
              <a:r>
                <a:rPr lang="en-US" u="sng" dirty="0" err="1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Npm</a:t>
              </a:r>
              <a:endParaRPr lang="en-US" u="sng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u="sng" dirty="0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No Handphone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3F9F9A-6416-1D31-9953-F658AD57364A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ATRIBUTTE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DBD0566-5BF0-70D4-FE81-DD8640D674F7}"/>
              </a:ext>
            </a:extLst>
          </p:cNvPr>
          <p:cNvCxnSpPr>
            <a:cxnSpLocks/>
            <a:stCxn id="22" idx="1"/>
            <a:endCxn id="35" idx="0"/>
          </p:cNvCxnSpPr>
          <p:nvPr/>
        </p:nvCxnSpPr>
        <p:spPr>
          <a:xfrm rot="10800000" flipV="1">
            <a:off x="4808259" y="898726"/>
            <a:ext cx="2175543" cy="5843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D67D07-5AB3-6139-B984-B88A8668C692}"/>
              </a:ext>
            </a:extLst>
          </p:cNvPr>
          <p:cNvGrpSpPr/>
          <p:nvPr/>
        </p:nvGrpSpPr>
        <p:grpSpPr>
          <a:xfrm>
            <a:off x="7038892" y="2006112"/>
            <a:ext cx="1379764" cy="702128"/>
            <a:chOff x="1796143" y="1959429"/>
            <a:chExt cx="1379764" cy="7021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AB25DF-68DB-B3F5-F0A6-630DD7BCE480}"/>
                </a:ext>
              </a:extLst>
            </p:cNvPr>
            <p:cNvSpPr/>
            <p:nvPr/>
          </p:nvSpPr>
          <p:spPr>
            <a:xfrm>
              <a:off x="1796143" y="1959429"/>
              <a:ext cx="1379764" cy="702128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mahasiswaBudi</a:t>
              </a:r>
              <a:endParaRPr lang="en-ID" sz="12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E5905F-0B8A-C430-ADB7-A416273EE46E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OBJECT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84D38BB-0CAB-F204-F990-204990295EA7}"/>
              </a:ext>
            </a:extLst>
          </p:cNvPr>
          <p:cNvCxnSpPr>
            <a:cxnSpLocks/>
            <a:stCxn id="19" idx="1"/>
            <a:endCxn id="35" idx="3"/>
          </p:cNvCxnSpPr>
          <p:nvPr/>
        </p:nvCxnSpPr>
        <p:spPr>
          <a:xfrm rot="10800000" flipV="1">
            <a:off x="5493160" y="2153069"/>
            <a:ext cx="1545733" cy="6808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0B5A1C-DC33-2CF5-CFFF-97C2E742B4D7}"/>
              </a:ext>
            </a:extLst>
          </p:cNvPr>
          <p:cNvGrpSpPr/>
          <p:nvPr/>
        </p:nvGrpSpPr>
        <p:grpSpPr>
          <a:xfrm>
            <a:off x="6005057" y="2861791"/>
            <a:ext cx="3073831" cy="610309"/>
            <a:chOff x="345176" y="3162332"/>
            <a:chExt cx="3073831" cy="61030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BAD14B-EFC4-8511-1649-7F225C50F769}"/>
                </a:ext>
              </a:extLst>
            </p:cNvPr>
            <p:cNvSpPr txBox="1"/>
            <p:nvPr/>
          </p:nvSpPr>
          <p:spPr>
            <a:xfrm>
              <a:off x="345176" y="3162332"/>
              <a:ext cx="3073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Object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adalah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turunan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dari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Class. </a:t>
              </a:r>
              <a:r>
                <a:rPr lang="en-ID" sz="1200" b="0" i="0" dirty="0" err="1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Suatu</a:t>
              </a:r>
              <a:r>
                <a:rPr lang="en-ID" sz="1200" b="0" i="0" dirty="0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D" sz="1200" b="0" i="0" dirty="0" err="1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objek</a:t>
              </a:r>
              <a:r>
                <a:rPr lang="en-ID" sz="1200" b="0" i="0" dirty="0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D" sz="1200" b="0" i="0" dirty="0" err="1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memiliki</a:t>
              </a:r>
              <a:r>
                <a:rPr lang="en-ID" sz="1200" b="0" i="0" dirty="0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ID" sz="1200" b="0" i="0" dirty="0" err="1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Atributte</a:t>
              </a:r>
              <a:r>
                <a:rPr lang="en-ID" sz="1200" b="0" i="0" dirty="0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ID" sz="1200" b="0" i="0" dirty="0" err="1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Methode</a:t>
              </a:r>
              <a:r>
                <a:rPr lang="en-ID" sz="1200" b="0" i="0" dirty="0">
                  <a:solidFill>
                    <a:srgbClr val="273239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, dan Value.</a:t>
              </a:r>
              <a:endParaRPr lang="en-ID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0D6CA1D-7F28-33D1-6CAD-56827B15070C}"/>
                </a:ext>
              </a:extLst>
            </p:cNvPr>
            <p:cNvGrpSpPr/>
            <p:nvPr/>
          </p:nvGrpSpPr>
          <p:grpSpPr>
            <a:xfrm>
              <a:off x="497497" y="3623997"/>
              <a:ext cx="2646171" cy="148644"/>
              <a:chOff x="658366" y="3722345"/>
              <a:chExt cx="2646171" cy="148644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0CF3589-A3BB-2CCF-2BB5-99FF5A2E4A0A}"/>
                  </a:ext>
                </a:extLst>
              </p:cNvPr>
              <p:cNvCxnSpPr/>
              <p:nvPr/>
            </p:nvCxnSpPr>
            <p:spPr>
              <a:xfrm>
                <a:off x="708221" y="3796667"/>
                <a:ext cx="25006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E39F04C-DCCF-A478-617B-0F6A403AAF26}"/>
                  </a:ext>
                </a:extLst>
              </p:cNvPr>
              <p:cNvSpPr/>
              <p:nvPr/>
            </p:nvSpPr>
            <p:spPr>
              <a:xfrm>
                <a:off x="658366" y="3722345"/>
                <a:ext cx="148644" cy="148644"/>
              </a:xfrm>
              <a:prstGeom prst="ellipse">
                <a:avLst/>
              </a:prstGeom>
              <a:solidFill>
                <a:srgbClr val="00848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B46DEE-5335-E799-FD57-82E0EEA679EB}"/>
                  </a:ext>
                </a:extLst>
              </p:cNvPr>
              <p:cNvSpPr/>
              <p:nvPr/>
            </p:nvSpPr>
            <p:spPr>
              <a:xfrm>
                <a:off x="3155893" y="3722345"/>
                <a:ext cx="148644" cy="148644"/>
              </a:xfrm>
              <a:prstGeom prst="ellipse">
                <a:avLst/>
              </a:prstGeom>
              <a:solidFill>
                <a:srgbClr val="00848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0937A0-AFBF-BC5C-E417-3D50F032722D}"/>
              </a:ext>
            </a:extLst>
          </p:cNvPr>
          <p:cNvSpPr txBox="1"/>
          <p:nvPr/>
        </p:nvSpPr>
        <p:spPr>
          <a:xfrm>
            <a:off x="7731579" y="4482193"/>
            <a:ext cx="13473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Class </a:t>
            </a:r>
            <a:r>
              <a:rPr lang="en-US" sz="600" dirty="0" err="1"/>
              <a:t>Atributte</a:t>
            </a:r>
            <a:endParaRPr lang="en-ID" sz="600" dirty="0"/>
          </a:p>
        </p:txBody>
      </p:sp>
    </p:spTree>
    <p:extLst>
      <p:ext uri="{BB962C8B-B14F-4D97-AF65-F5344CB8AC3E}">
        <p14:creationId xmlns:p14="http://schemas.microsoft.com/office/powerpoint/2010/main" val="2422189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0D1B27C-1E10-DBDD-0D3E-9C07EFF08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43"/>
          <a:stretch/>
        </p:blipFill>
        <p:spPr>
          <a:xfrm>
            <a:off x="217916" y="3796769"/>
            <a:ext cx="4348109" cy="952173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2CDCC22-DC1E-D0E7-2739-E2FDA5F3F44A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5593066" y="2141510"/>
            <a:ext cx="44040" cy="692386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A251015-6965-7D3C-075D-D30B01702576}"/>
              </a:ext>
            </a:extLst>
          </p:cNvPr>
          <p:cNvCxnSpPr>
            <a:cxnSpLocks/>
          </p:cNvCxnSpPr>
          <p:nvPr/>
        </p:nvCxnSpPr>
        <p:spPr>
          <a:xfrm flipV="1">
            <a:off x="4577977" y="1351777"/>
            <a:ext cx="1594108" cy="71890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2"/>
                </a:solidFill>
              </a:rPr>
              <a:t>Struktur</a:t>
            </a:r>
            <a:r>
              <a:rPr lang="en-US" dirty="0">
                <a:solidFill>
                  <a:schemeClr val="accent2"/>
                </a:solidFill>
              </a:rPr>
              <a:t> OOP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effectLst>
            <a:outerShdw blurRad="50800" dist="50800" dir="5400000" sx="9000" sy="9000" algn="ctr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85000"/>
                  </a:schemeClr>
                </a:solidFill>
              </a:rPr>
              <a:t>index.html</a:t>
            </a:r>
            <a:endParaRPr sz="1400" dirty="0">
              <a:solidFill>
                <a:schemeClr val="accent6">
                  <a:lumMod val="85000"/>
                </a:schemeClr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effectLst>
            <a:outerShdw blurRad="50800" dist="50800" dir="5400000" sx="9000" sy="9000" algn="ctr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>
                    <a:lumMod val="85000"/>
                  </a:schemeClr>
                </a:solidFill>
              </a:rPr>
              <a:t>style.css</a:t>
            </a:r>
            <a:endParaRPr sz="1400" dirty="0">
              <a:solidFill>
                <a:schemeClr val="accent6">
                  <a:lumMod val="8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831522-0F13-7EEA-E333-DB359BBBEF9C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B79BC4-1BD2-8DDB-B32A-8B4AA474EB32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7D4E21-FAC3-BBC8-EEA0-6D2C34C3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010B2C-1464-3D3A-2FEA-91C911962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080CF3-5CD5-C11A-53ED-318ACE822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100D8C-8D48-B982-0E34-2E7291C7E035}"/>
              </a:ext>
            </a:extLst>
          </p:cNvPr>
          <p:cNvGrpSpPr/>
          <p:nvPr/>
        </p:nvGrpSpPr>
        <p:grpSpPr>
          <a:xfrm>
            <a:off x="1124099" y="1205408"/>
            <a:ext cx="1379764" cy="702128"/>
            <a:chOff x="1796143" y="1959429"/>
            <a:chExt cx="1379764" cy="7021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BB873D-6F02-2DE2-FC05-2E4349AA995B}"/>
                </a:ext>
              </a:extLst>
            </p:cNvPr>
            <p:cNvSpPr/>
            <p:nvPr/>
          </p:nvSpPr>
          <p:spPr>
            <a:xfrm>
              <a:off x="1796143" y="1959429"/>
              <a:ext cx="1379764" cy="702128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Mahasiswa</a:t>
              </a:r>
              <a:endParaRPr lang="en-ID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298822-7DA4-F401-F80D-37C339CC79D4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Crackdown Agent Male">
                <a:extLst>
                  <a:ext uri="{FF2B5EF4-FFF2-40B4-BE49-F238E27FC236}">
                    <a16:creationId xmlns:a16="http://schemas.microsoft.com/office/drawing/2014/main" id="{F94DF6D3-5B5E-3577-83CA-51F1379085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23357" y="1483118"/>
              <a:ext cx="1369802" cy="270155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69802" cy="2701554"/>
                    </a:xfrm>
                    <a:prstGeom prst="rect">
                      <a:avLst/>
                    </a:prstGeom>
                  </am3d:spPr>
                  <am3d:camera>
                    <am3d:pos x="0" y="0" z="53622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3800" d="1000000"/>
                    <am3d:preTrans dx="563" dy="-17909661" dz="-198967"/>
                    <am3d:scale>
                      <am3d:sx n="1000000" d="1000000"/>
                      <am3d:sy n="1000000" d="1000000"/>
                      <am3d:sz n="1000000" d="1000000"/>
                    </am3d:scale>
                    <am3d:rot ax="370118" ay="270305" az="2918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0820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Crackdown Agent Male">
                <a:extLst>
                  <a:ext uri="{FF2B5EF4-FFF2-40B4-BE49-F238E27FC236}">
                    <a16:creationId xmlns:a16="http://schemas.microsoft.com/office/drawing/2014/main" id="{F94DF6D3-5B5E-3577-83CA-51F137908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3357" y="1483118"/>
                <a:ext cx="1369802" cy="2701554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6B4B30B-9EAF-A775-59B8-3A58A6A30DFD}"/>
              </a:ext>
            </a:extLst>
          </p:cNvPr>
          <p:cNvCxnSpPr>
            <a:cxnSpLocks/>
            <a:stCxn id="5" idx="3"/>
            <a:endCxn id="35" idx="0"/>
          </p:cNvCxnSpPr>
          <p:nvPr/>
        </p:nvCxnSpPr>
        <p:spPr>
          <a:xfrm>
            <a:off x="2503863" y="1352365"/>
            <a:ext cx="2304396" cy="927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25FAE-FE45-FEE8-3C6E-5430A8743ED7}"/>
              </a:ext>
            </a:extLst>
          </p:cNvPr>
          <p:cNvGrpSpPr/>
          <p:nvPr/>
        </p:nvGrpSpPr>
        <p:grpSpPr>
          <a:xfrm>
            <a:off x="6983801" y="751769"/>
            <a:ext cx="1379764" cy="1053192"/>
            <a:chOff x="1796143" y="1959429"/>
            <a:chExt cx="1379764" cy="10531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1B0EB5-AE1A-56BE-904F-8FCFC68C3D12}"/>
                </a:ext>
              </a:extLst>
            </p:cNvPr>
            <p:cNvSpPr/>
            <p:nvPr/>
          </p:nvSpPr>
          <p:spPr>
            <a:xfrm>
              <a:off x="1796143" y="1959429"/>
              <a:ext cx="1379764" cy="1053192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u="sng" dirty="0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Nama</a:t>
              </a:r>
            </a:p>
            <a:p>
              <a:pPr algn="ctr"/>
              <a:r>
                <a:rPr lang="en-US" u="sng" dirty="0" err="1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Npm</a:t>
              </a:r>
              <a:endParaRPr lang="en-US" u="sng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u="sng" dirty="0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No Handphone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3F9F9A-6416-1D31-9953-F658AD57364A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ATRIBUTTE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FDBD0566-5BF0-70D4-FE81-DD8640D674F7}"/>
              </a:ext>
            </a:extLst>
          </p:cNvPr>
          <p:cNvCxnSpPr>
            <a:cxnSpLocks/>
            <a:stCxn id="22" idx="1"/>
            <a:endCxn id="35" idx="0"/>
          </p:cNvCxnSpPr>
          <p:nvPr/>
        </p:nvCxnSpPr>
        <p:spPr>
          <a:xfrm rot="10800000" flipV="1">
            <a:off x="4808259" y="898726"/>
            <a:ext cx="2175543" cy="58439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D67D07-5AB3-6139-B984-B88A8668C692}"/>
              </a:ext>
            </a:extLst>
          </p:cNvPr>
          <p:cNvGrpSpPr/>
          <p:nvPr/>
        </p:nvGrpSpPr>
        <p:grpSpPr>
          <a:xfrm>
            <a:off x="7054086" y="2253108"/>
            <a:ext cx="1379764" cy="702128"/>
            <a:chOff x="1796143" y="1959429"/>
            <a:chExt cx="1379764" cy="7021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AB25DF-68DB-B3F5-F0A6-630DD7BCE480}"/>
                </a:ext>
              </a:extLst>
            </p:cNvPr>
            <p:cNvSpPr/>
            <p:nvPr/>
          </p:nvSpPr>
          <p:spPr>
            <a:xfrm>
              <a:off x="1796143" y="1959429"/>
              <a:ext cx="1379764" cy="702128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err="1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mahasiswaBudi</a:t>
              </a:r>
              <a:endParaRPr lang="en-ID" sz="12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E5905F-0B8A-C430-ADB7-A416273EE46E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OBJECT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84D38BB-0CAB-F204-F990-204990295EA7}"/>
              </a:ext>
            </a:extLst>
          </p:cNvPr>
          <p:cNvCxnSpPr>
            <a:cxnSpLocks/>
            <a:stCxn id="19" idx="1"/>
            <a:endCxn id="35" idx="3"/>
          </p:cNvCxnSpPr>
          <p:nvPr/>
        </p:nvCxnSpPr>
        <p:spPr>
          <a:xfrm rot="10800000" flipV="1">
            <a:off x="5493160" y="2400065"/>
            <a:ext cx="1560927" cy="4338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A952F48-AE72-776C-57A1-7D03213EEE99}"/>
              </a:ext>
            </a:extLst>
          </p:cNvPr>
          <p:cNvGrpSpPr/>
          <p:nvPr/>
        </p:nvGrpSpPr>
        <p:grpSpPr>
          <a:xfrm>
            <a:off x="1124099" y="2033240"/>
            <a:ext cx="1379764" cy="1220598"/>
            <a:chOff x="1796143" y="1959429"/>
            <a:chExt cx="1379764" cy="122059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6A48F5-CE0D-D23C-23F4-AEC450257F5A}"/>
                </a:ext>
              </a:extLst>
            </p:cNvPr>
            <p:cNvSpPr/>
            <p:nvPr/>
          </p:nvSpPr>
          <p:spPr>
            <a:xfrm>
              <a:off x="1796143" y="1959429"/>
              <a:ext cx="1379764" cy="1220598"/>
            </a:xfrm>
            <a:prstGeom prst="rect">
              <a:avLst/>
            </a:prstGeom>
            <a:solidFill>
              <a:schemeClr val="accent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u="sng" dirty="0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Jalan</a:t>
              </a:r>
            </a:p>
            <a:p>
              <a:pPr algn="ctr"/>
              <a:r>
                <a:rPr lang="en-US" u="sng" dirty="0" err="1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Belajar</a:t>
              </a:r>
              <a:endParaRPr lang="en-US" u="sng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u="sng" dirty="0" err="1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Makan</a:t>
              </a:r>
              <a:endParaRPr lang="en-US" u="sng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u="sng" dirty="0" err="1">
                  <a:solidFill>
                    <a:schemeClr val="accent5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OlahRaga</a:t>
              </a:r>
              <a:endParaRPr lang="en-ID" u="sng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BA33DA-445F-F8D0-42E5-5A3608FD2CC7}"/>
                </a:ext>
              </a:extLst>
            </p:cNvPr>
            <p:cNvSpPr/>
            <p:nvPr/>
          </p:nvSpPr>
          <p:spPr>
            <a:xfrm>
              <a:off x="1796143" y="1959429"/>
              <a:ext cx="1379764" cy="293914"/>
            </a:xfrm>
            <a:prstGeom prst="rect">
              <a:avLst/>
            </a:prstGeom>
            <a:solidFill>
              <a:srgbClr val="008485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110" dirty="0">
                  <a:solidFill>
                    <a:schemeClr val="accent6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METHODS</a:t>
              </a:r>
              <a:endParaRPr lang="en-ID" spc="11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047C412-B7CC-B6A6-7D22-4BDFA91378B2}"/>
              </a:ext>
            </a:extLst>
          </p:cNvPr>
          <p:cNvCxnSpPr>
            <a:cxnSpLocks/>
            <a:stCxn id="13" idx="3"/>
            <a:endCxn id="35" idx="1"/>
          </p:cNvCxnSpPr>
          <p:nvPr/>
        </p:nvCxnSpPr>
        <p:spPr>
          <a:xfrm>
            <a:off x="2503863" y="2180197"/>
            <a:ext cx="1619494" cy="6536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49BAC3-13E1-038A-AD8C-83488B240C3B}"/>
              </a:ext>
            </a:extLst>
          </p:cNvPr>
          <p:cNvGrpSpPr/>
          <p:nvPr/>
        </p:nvGrpSpPr>
        <p:grpSpPr>
          <a:xfrm>
            <a:off x="477016" y="3253838"/>
            <a:ext cx="3073831" cy="610309"/>
            <a:chOff x="345176" y="3162332"/>
            <a:chExt cx="3073831" cy="61030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FC15FA2-62CE-0A93-7959-8D9B6B9EC81E}"/>
                </a:ext>
              </a:extLst>
            </p:cNvPr>
            <p:cNvSpPr txBox="1"/>
            <p:nvPr/>
          </p:nvSpPr>
          <p:spPr>
            <a:xfrm>
              <a:off x="345176" y="3162332"/>
              <a:ext cx="3073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fungsi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yang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didefinisikan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di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dalam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parentClass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yang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menggambarkan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perilaku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suatu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objek</a:t>
              </a:r>
              <a:endParaRPr lang="en-ID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E0FECFE-A0EA-A6E9-212C-B23189E9EDAE}"/>
                </a:ext>
              </a:extLst>
            </p:cNvPr>
            <p:cNvGrpSpPr/>
            <p:nvPr/>
          </p:nvGrpSpPr>
          <p:grpSpPr>
            <a:xfrm>
              <a:off x="497497" y="3623997"/>
              <a:ext cx="2646171" cy="148644"/>
              <a:chOff x="658366" y="3722345"/>
              <a:chExt cx="2646171" cy="14864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CC4268B-7457-A1E1-21A1-54455BEA40B2}"/>
                  </a:ext>
                </a:extLst>
              </p:cNvPr>
              <p:cNvCxnSpPr/>
              <p:nvPr/>
            </p:nvCxnSpPr>
            <p:spPr>
              <a:xfrm>
                <a:off x="708221" y="3796667"/>
                <a:ext cx="250064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E2A0D13-F335-7B4E-AD81-E031EEF1C693}"/>
                  </a:ext>
                </a:extLst>
              </p:cNvPr>
              <p:cNvSpPr/>
              <p:nvPr/>
            </p:nvSpPr>
            <p:spPr>
              <a:xfrm>
                <a:off x="658366" y="3722345"/>
                <a:ext cx="148644" cy="148644"/>
              </a:xfrm>
              <a:prstGeom prst="ellipse">
                <a:avLst/>
              </a:prstGeom>
              <a:solidFill>
                <a:srgbClr val="00848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BE58518-9965-1C07-723D-5969AE986B93}"/>
                  </a:ext>
                </a:extLst>
              </p:cNvPr>
              <p:cNvSpPr/>
              <p:nvPr/>
            </p:nvSpPr>
            <p:spPr>
              <a:xfrm>
                <a:off x="3155893" y="3722345"/>
                <a:ext cx="148644" cy="148644"/>
              </a:xfrm>
              <a:prstGeom prst="ellipse">
                <a:avLst/>
              </a:prstGeom>
              <a:solidFill>
                <a:srgbClr val="00848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3F5DF6E-96F6-0F2B-E894-6CFE36C360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0829" y="4155885"/>
            <a:ext cx="4840280" cy="43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22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3220A-0DD1-399E-0932-31BFC1D2E2DB}"/>
              </a:ext>
            </a:extLst>
          </p:cNvPr>
          <p:cNvSpPr/>
          <p:nvPr/>
        </p:nvSpPr>
        <p:spPr>
          <a:xfrm>
            <a:off x="488987" y="724617"/>
            <a:ext cx="947923" cy="3818091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D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342A2E-F519-BB0A-CCAF-24DE8C9949FE}"/>
              </a:ext>
            </a:extLst>
          </p:cNvPr>
          <p:cNvSpPr/>
          <p:nvPr/>
        </p:nvSpPr>
        <p:spPr>
          <a:xfrm>
            <a:off x="1036926" y="1502432"/>
            <a:ext cx="3539066" cy="12112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F9B09-5249-25EE-B553-FFFF50486842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99A282-0CE3-683B-60C2-B3A142AD17D4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301949-F669-6B58-6140-FF7540B4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60BD49-5499-3C47-1D41-4D275711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314E00-752F-5799-041C-2A9553E9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9E5CD-DA9E-BA2B-EC96-F54AD6C0D4AD}"/>
              </a:ext>
            </a:extLst>
          </p:cNvPr>
          <p:cNvGrpSpPr/>
          <p:nvPr/>
        </p:nvGrpSpPr>
        <p:grpSpPr>
          <a:xfrm>
            <a:off x="4971620" y="1058302"/>
            <a:ext cx="3633745" cy="1625410"/>
            <a:chOff x="981776" y="1824005"/>
            <a:chExt cx="3633745" cy="1712672"/>
          </a:xfrm>
          <a:noFill/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EBE9D30-D6D9-EC9B-50EA-048A0CC9384C}"/>
                </a:ext>
              </a:extLst>
            </p:cNvPr>
            <p:cNvSpPr/>
            <p:nvPr/>
          </p:nvSpPr>
          <p:spPr>
            <a:xfrm>
              <a:off x="981776" y="2026005"/>
              <a:ext cx="3633745" cy="151067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Mekanisme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memungkinkan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baru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(subclass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derived class)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untuk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mewarisi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properti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perilaku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ada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(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superkelas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dasar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).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Ini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meningkatkan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kegunaan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kembali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membantu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mengorganisir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memelihara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.  &gt;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2F39735-BAFF-9EC6-4048-66CBACE50ED1}"/>
                </a:ext>
              </a:extLst>
            </p:cNvPr>
            <p:cNvSpPr/>
            <p:nvPr/>
          </p:nvSpPr>
          <p:spPr>
            <a:xfrm>
              <a:off x="1045785" y="1824005"/>
              <a:ext cx="1364544" cy="438687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" sz="1600" dirty="0">
                  <a:solidFill>
                    <a:schemeClr val="accent6"/>
                  </a:solidFill>
                  <a:latin typeface="Segoe UI Variable Display Semib" pitchFamily="2" charset="0"/>
                </a:rPr>
                <a:t>Inheritance</a:t>
              </a:r>
              <a:endParaRPr lang="en-ID" sz="1600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A83455-36EE-56E0-CAE9-E81EE63088E0}"/>
              </a:ext>
            </a:extLst>
          </p:cNvPr>
          <p:cNvGrpSpPr/>
          <p:nvPr/>
        </p:nvGrpSpPr>
        <p:grpSpPr>
          <a:xfrm>
            <a:off x="4971619" y="2882450"/>
            <a:ext cx="3633745" cy="1636372"/>
            <a:chOff x="981776" y="1779387"/>
            <a:chExt cx="3633745" cy="1724223"/>
          </a:xfrm>
          <a:noFill/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F9A6E50-7334-91E6-28ED-61B02BE4916B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di mana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suatu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berbeda-beda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akses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melalui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interface.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beradaptasi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dengan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apapun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yang di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implementasikan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pada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, dan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setiap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class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interpretasinya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tersendiri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terhadap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interfacenya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. &gt;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98D7A89-3551-15E2-D481-6DEE45BEC44F}"/>
                </a:ext>
              </a:extLst>
            </p:cNvPr>
            <p:cNvSpPr/>
            <p:nvPr/>
          </p:nvSpPr>
          <p:spPr>
            <a:xfrm>
              <a:off x="1045786" y="1779387"/>
              <a:ext cx="1429689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Polymorphism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sp>
        <p:nvSpPr>
          <p:cNvPr id="26" name="Google Shape;489;p29">
            <a:extLst>
              <a:ext uri="{FF2B5EF4-FFF2-40B4-BE49-F238E27FC236}">
                <a16:creationId xmlns:a16="http://schemas.microsoft.com/office/drawing/2014/main" id="{91A71F0A-11E7-5DE2-6974-B09081C30F10}"/>
              </a:ext>
            </a:extLst>
          </p:cNvPr>
          <p:cNvSpPr txBox="1">
            <a:spLocks/>
          </p:cNvSpPr>
          <p:nvPr/>
        </p:nvSpPr>
        <p:spPr>
          <a:xfrm>
            <a:off x="1284095" y="500642"/>
            <a:ext cx="7290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D" dirty="0" err="1"/>
              <a:t>Prinsip</a:t>
            </a:r>
            <a:r>
              <a:rPr lang="en-ID" dirty="0"/>
              <a:t> - </a:t>
            </a:r>
            <a:r>
              <a:rPr lang="en-ID" dirty="0" err="1"/>
              <a:t>Prinsip</a:t>
            </a:r>
            <a:r>
              <a:rPr lang="en-ID" dirty="0"/>
              <a:t> </a:t>
            </a:r>
            <a:r>
              <a:rPr lang="en-ID" dirty="0">
                <a:solidFill>
                  <a:schemeClr val="accent2"/>
                </a:solidFill>
              </a:rPr>
              <a:t>‘OOP’</a:t>
            </a:r>
            <a:r>
              <a:rPr lang="en-ID" dirty="0"/>
              <a:t> </a:t>
            </a:r>
            <a:endParaRPr lang="en-ID" dirty="0">
              <a:solidFill>
                <a:schemeClr val="accent6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3F8D9E-7570-54EF-86F1-A2A912557F1D}"/>
              </a:ext>
            </a:extLst>
          </p:cNvPr>
          <p:cNvGrpSpPr/>
          <p:nvPr/>
        </p:nvGrpSpPr>
        <p:grpSpPr>
          <a:xfrm>
            <a:off x="844999" y="2907555"/>
            <a:ext cx="3721026" cy="1637156"/>
            <a:chOff x="894495" y="1778561"/>
            <a:chExt cx="3721026" cy="1725049"/>
          </a:xfrm>
          <a:noFill/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D938CB8-043B-A091-58AF-EAD845C854AE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&lt; Class-class yang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informasi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abstrak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metode-metode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sekumpulan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data. Abstract Class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tidak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bisa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ubah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dan 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berlaku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juga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sebagai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kerangka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penciptaan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berbagai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subclass (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berperan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seperti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Superclass yang di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bahas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Inheritance) &gt;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4392365-0DCE-F878-859D-110970D374F7}"/>
                </a:ext>
              </a:extLst>
            </p:cNvPr>
            <p:cNvSpPr/>
            <p:nvPr/>
          </p:nvSpPr>
          <p:spPr>
            <a:xfrm>
              <a:off x="894495" y="1778561"/>
              <a:ext cx="1731050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Abstract Class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A752CC-EE8C-BFDC-E635-F6590F4BBC44}"/>
              </a:ext>
            </a:extLst>
          </p:cNvPr>
          <p:cNvGrpSpPr/>
          <p:nvPr/>
        </p:nvGrpSpPr>
        <p:grpSpPr>
          <a:xfrm>
            <a:off x="977520" y="1153231"/>
            <a:ext cx="3638002" cy="1549444"/>
            <a:chOff x="977519" y="1870983"/>
            <a:chExt cx="3638002" cy="16326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B85435-296F-D606-1BA5-AB3DD3CBD38F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lang="en-ID" sz="1200" dirty="0">
                <a:solidFill>
                  <a:srgbClr val="2E323B"/>
                </a:solidFill>
                <a:latin typeface="Aptos" panose="020B0004020202020204" pitchFamily="34" charset="0"/>
              </a:endParaRPr>
            </a:p>
            <a:p>
              <a:pPr algn="just"/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Penggabungan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data (attributes) dan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(functions) yang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memanipulasi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data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ke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unit (class).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Objek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lain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tidak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memiliki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akses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ke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kelas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ini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atau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otoritas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untuk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membuat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perubahan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.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Mereka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hanya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dapat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memanggil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daftar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fungsi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atau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metode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 </a:t>
              </a:r>
              <a:r>
                <a:rPr lang="en-ID" sz="1200" b="0" i="0" dirty="0" err="1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publik</a:t>
              </a:r>
              <a:r>
                <a:rPr lang="en-ID" sz="1200" b="0" i="0" dirty="0">
                  <a:solidFill>
                    <a:srgbClr val="666666"/>
                  </a:solidFill>
                  <a:effectLst/>
                  <a:latin typeface="Aptos" panose="020B0004020202020204" pitchFamily="34" charset="0"/>
                </a:rPr>
                <a:t>.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&gt;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232813-99C6-D51E-3D38-5563536F1E81}"/>
                </a:ext>
              </a:extLst>
            </p:cNvPr>
            <p:cNvSpPr/>
            <p:nvPr/>
          </p:nvSpPr>
          <p:spPr>
            <a:xfrm>
              <a:off x="977519" y="1870983"/>
              <a:ext cx="1699179" cy="438686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Segoe UI Variable Display Semib" pitchFamily="2" charset="0"/>
                </a:rPr>
                <a:t>Encapsulation</a:t>
              </a:r>
              <a:endParaRPr lang="en-ID" b="1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373E92-7543-73C6-04D0-18B081763AF8}"/>
              </a:ext>
            </a:extLst>
          </p:cNvPr>
          <p:cNvCxnSpPr>
            <a:cxnSpLocks/>
          </p:cNvCxnSpPr>
          <p:nvPr/>
        </p:nvCxnSpPr>
        <p:spPr>
          <a:xfrm>
            <a:off x="4776107" y="1145614"/>
            <a:ext cx="0" cy="309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35935-01DA-1E46-7522-5803CBD006D7}"/>
              </a:ext>
            </a:extLst>
          </p:cNvPr>
          <p:cNvCxnSpPr>
            <a:cxnSpLocks/>
          </p:cNvCxnSpPr>
          <p:nvPr/>
        </p:nvCxnSpPr>
        <p:spPr>
          <a:xfrm>
            <a:off x="981777" y="2767890"/>
            <a:ext cx="7592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1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3220A-0DD1-399E-0932-31BFC1D2E2DB}"/>
              </a:ext>
            </a:extLst>
          </p:cNvPr>
          <p:cNvSpPr/>
          <p:nvPr/>
        </p:nvSpPr>
        <p:spPr>
          <a:xfrm>
            <a:off x="488987" y="724617"/>
            <a:ext cx="947923" cy="3818091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D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342A2E-F519-BB0A-CCAF-24DE8C9949FE}"/>
              </a:ext>
            </a:extLst>
          </p:cNvPr>
          <p:cNvSpPr/>
          <p:nvPr/>
        </p:nvSpPr>
        <p:spPr>
          <a:xfrm>
            <a:off x="5035629" y="1395877"/>
            <a:ext cx="3539066" cy="12112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F9B09-5249-25EE-B553-FFFF50486842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99A282-0CE3-683B-60C2-B3A142AD17D4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301949-F669-6B58-6140-FF7540B4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60BD49-5499-3C47-1D41-4D275711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314E00-752F-5799-041C-2A9553E9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9E5CD-DA9E-BA2B-EC96-F54AD6C0D4AD}"/>
              </a:ext>
            </a:extLst>
          </p:cNvPr>
          <p:cNvGrpSpPr/>
          <p:nvPr/>
        </p:nvGrpSpPr>
        <p:grpSpPr>
          <a:xfrm>
            <a:off x="4971620" y="1058302"/>
            <a:ext cx="3633745" cy="1625410"/>
            <a:chOff x="981776" y="1824005"/>
            <a:chExt cx="3633745" cy="1712672"/>
          </a:xfrm>
          <a:noFill/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EBE9D30-D6D9-EC9B-50EA-048A0CC9384C}"/>
                </a:ext>
              </a:extLst>
            </p:cNvPr>
            <p:cNvSpPr/>
            <p:nvPr/>
          </p:nvSpPr>
          <p:spPr>
            <a:xfrm>
              <a:off x="981776" y="2026005"/>
              <a:ext cx="3633745" cy="151067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Mekanisme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memungkinkan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baru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(subclass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derived class)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untuk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mewarisi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properti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perilaku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ada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(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superkelas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dasar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).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Ini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meningkatkan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kegunaan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kembali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membantu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mengorganisir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memelihara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.  &gt;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2F39735-BAFF-9EC6-4048-66CBACE50ED1}"/>
                </a:ext>
              </a:extLst>
            </p:cNvPr>
            <p:cNvSpPr/>
            <p:nvPr/>
          </p:nvSpPr>
          <p:spPr>
            <a:xfrm>
              <a:off x="1045785" y="1824005"/>
              <a:ext cx="1364544" cy="438687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" sz="1600" dirty="0">
                  <a:solidFill>
                    <a:schemeClr val="accent6"/>
                  </a:solidFill>
                  <a:latin typeface="Segoe UI Variable Display Semib" pitchFamily="2" charset="0"/>
                </a:rPr>
                <a:t>Inheritance</a:t>
              </a:r>
              <a:endParaRPr lang="en-ID" sz="1600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A83455-36EE-56E0-CAE9-E81EE63088E0}"/>
              </a:ext>
            </a:extLst>
          </p:cNvPr>
          <p:cNvGrpSpPr/>
          <p:nvPr/>
        </p:nvGrpSpPr>
        <p:grpSpPr>
          <a:xfrm>
            <a:off x="4971619" y="2882450"/>
            <a:ext cx="3633745" cy="1636372"/>
            <a:chOff x="981776" y="1779387"/>
            <a:chExt cx="3633745" cy="1724223"/>
          </a:xfrm>
          <a:noFill/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F9A6E50-7334-91E6-28ED-61B02BE4916B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di mana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suatu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berbeda-beda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akses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melalui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interface.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beradaptasi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dengan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apapun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yang di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implementasikan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pada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, dan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setiap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class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interpretasinya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tersendiri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terhadap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interfacenya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. &gt;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98D7A89-3551-15E2-D481-6DEE45BEC44F}"/>
                </a:ext>
              </a:extLst>
            </p:cNvPr>
            <p:cNvSpPr/>
            <p:nvPr/>
          </p:nvSpPr>
          <p:spPr>
            <a:xfrm>
              <a:off x="1045786" y="1779387"/>
              <a:ext cx="1429689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Polymorphism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sp>
        <p:nvSpPr>
          <p:cNvPr id="26" name="Google Shape;489;p29">
            <a:extLst>
              <a:ext uri="{FF2B5EF4-FFF2-40B4-BE49-F238E27FC236}">
                <a16:creationId xmlns:a16="http://schemas.microsoft.com/office/drawing/2014/main" id="{91A71F0A-11E7-5DE2-6974-B09081C30F10}"/>
              </a:ext>
            </a:extLst>
          </p:cNvPr>
          <p:cNvSpPr txBox="1">
            <a:spLocks/>
          </p:cNvSpPr>
          <p:nvPr/>
        </p:nvSpPr>
        <p:spPr>
          <a:xfrm>
            <a:off x="1284095" y="500642"/>
            <a:ext cx="7290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D" dirty="0" err="1"/>
              <a:t>Prinsip</a:t>
            </a:r>
            <a:r>
              <a:rPr lang="en-ID" dirty="0"/>
              <a:t> - </a:t>
            </a:r>
            <a:r>
              <a:rPr lang="en-ID" dirty="0" err="1"/>
              <a:t>Prinsip</a:t>
            </a:r>
            <a:r>
              <a:rPr lang="en-ID" dirty="0"/>
              <a:t> </a:t>
            </a:r>
            <a:r>
              <a:rPr lang="en-ID" dirty="0">
                <a:solidFill>
                  <a:schemeClr val="accent2"/>
                </a:solidFill>
              </a:rPr>
              <a:t>‘OOP’</a:t>
            </a:r>
            <a:r>
              <a:rPr lang="en-ID" dirty="0"/>
              <a:t> </a:t>
            </a:r>
            <a:endParaRPr lang="en-ID" dirty="0">
              <a:solidFill>
                <a:schemeClr val="accent6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3F8D9E-7570-54EF-86F1-A2A912557F1D}"/>
              </a:ext>
            </a:extLst>
          </p:cNvPr>
          <p:cNvGrpSpPr/>
          <p:nvPr/>
        </p:nvGrpSpPr>
        <p:grpSpPr>
          <a:xfrm>
            <a:off x="844999" y="2907555"/>
            <a:ext cx="3721026" cy="1637156"/>
            <a:chOff x="894495" y="1778561"/>
            <a:chExt cx="3721026" cy="1725049"/>
          </a:xfrm>
          <a:noFill/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D938CB8-043B-A091-58AF-EAD845C854AE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&lt; Class-class yang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informasi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abstrak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metode-metode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sekumpulan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data. Abstract Class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tidak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bisa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ubah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dan 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berlaku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juga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sebagai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kerangka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penciptaan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berbagai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subclass (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berperan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seperti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Superclass yang di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bahas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Inheritance) &gt;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4392365-0DCE-F878-859D-110970D374F7}"/>
                </a:ext>
              </a:extLst>
            </p:cNvPr>
            <p:cNvSpPr/>
            <p:nvPr/>
          </p:nvSpPr>
          <p:spPr>
            <a:xfrm>
              <a:off x="894495" y="1778561"/>
              <a:ext cx="1731050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Abstract Class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A752CC-EE8C-BFDC-E635-F6590F4BBC44}"/>
              </a:ext>
            </a:extLst>
          </p:cNvPr>
          <p:cNvGrpSpPr/>
          <p:nvPr/>
        </p:nvGrpSpPr>
        <p:grpSpPr>
          <a:xfrm>
            <a:off x="977520" y="1153231"/>
            <a:ext cx="3638002" cy="1549444"/>
            <a:chOff x="977519" y="1870983"/>
            <a:chExt cx="3638002" cy="16326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B85435-296F-D606-1BA5-AB3DD3CBD38F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lang="en-ID" sz="1200" dirty="0">
                <a:solidFill>
                  <a:schemeClr val="accent6"/>
                </a:solidFill>
                <a:latin typeface="Aptos" panose="020B0004020202020204" pitchFamily="34" charset="0"/>
              </a:endParaRPr>
            </a:p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Penggabungan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 (attributes)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(functions)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memanipulasi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unit (class).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lain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tidak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akses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otoritas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untuk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membuat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perubahan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Mereka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hanya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memanggil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daftar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fungsi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publik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.&gt;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232813-99C6-D51E-3D38-5563536F1E81}"/>
                </a:ext>
              </a:extLst>
            </p:cNvPr>
            <p:cNvSpPr/>
            <p:nvPr/>
          </p:nvSpPr>
          <p:spPr>
            <a:xfrm>
              <a:off x="977519" y="1870983"/>
              <a:ext cx="1699179" cy="438686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Segoe UI Variable Display Semib" pitchFamily="2" charset="0"/>
                </a:rPr>
                <a:t>Encapsulation</a:t>
              </a:r>
              <a:endParaRPr lang="en-ID" b="1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373E92-7543-73C6-04D0-18B081763AF8}"/>
              </a:ext>
            </a:extLst>
          </p:cNvPr>
          <p:cNvCxnSpPr>
            <a:cxnSpLocks/>
          </p:cNvCxnSpPr>
          <p:nvPr/>
        </p:nvCxnSpPr>
        <p:spPr>
          <a:xfrm>
            <a:off x="4776107" y="1145614"/>
            <a:ext cx="0" cy="309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35935-01DA-1E46-7522-5803CBD006D7}"/>
              </a:ext>
            </a:extLst>
          </p:cNvPr>
          <p:cNvCxnSpPr>
            <a:cxnSpLocks/>
          </p:cNvCxnSpPr>
          <p:nvPr/>
        </p:nvCxnSpPr>
        <p:spPr>
          <a:xfrm>
            <a:off x="981777" y="2767890"/>
            <a:ext cx="7592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6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3220A-0DD1-399E-0932-31BFC1D2E2DB}"/>
              </a:ext>
            </a:extLst>
          </p:cNvPr>
          <p:cNvSpPr/>
          <p:nvPr/>
        </p:nvSpPr>
        <p:spPr>
          <a:xfrm>
            <a:off x="488987" y="724617"/>
            <a:ext cx="947923" cy="3818091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D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342A2E-F519-BB0A-CCAF-24DE8C9949FE}"/>
              </a:ext>
            </a:extLst>
          </p:cNvPr>
          <p:cNvSpPr/>
          <p:nvPr/>
        </p:nvSpPr>
        <p:spPr>
          <a:xfrm>
            <a:off x="977521" y="3282663"/>
            <a:ext cx="3539066" cy="12112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F9B09-5249-25EE-B553-FFFF50486842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99A282-0CE3-683B-60C2-B3A142AD17D4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301949-F669-6B58-6140-FF7540B4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60BD49-5499-3C47-1D41-4D275711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314E00-752F-5799-041C-2A9553E9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9E5CD-DA9E-BA2B-EC96-F54AD6C0D4AD}"/>
              </a:ext>
            </a:extLst>
          </p:cNvPr>
          <p:cNvGrpSpPr/>
          <p:nvPr/>
        </p:nvGrpSpPr>
        <p:grpSpPr>
          <a:xfrm>
            <a:off x="4971620" y="1058302"/>
            <a:ext cx="3633745" cy="1625410"/>
            <a:chOff x="981776" y="1824005"/>
            <a:chExt cx="3633745" cy="1712672"/>
          </a:xfrm>
          <a:noFill/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EBE9D30-D6D9-EC9B-50EA-048A0CC9384C}"/>
                </a:ext>
              </a:extLst>
            </p:cNvPr>
            <p:cNvSpPr/>
            <p:nvPr/>
          </p:nvSpPr>
          <p:spPr>
            <a:xfrm>
              <a:off x="981776" y="2026005"/>
              <a:ext cx="3633745" cy="151067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Mekanisme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memungkinkan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baru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(subclass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derived class)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untuk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mewarisi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properti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perilaku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ada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superkelas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dasar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).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meningkatkan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kegunaan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kembali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membantu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mengorganisir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memelihara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  &gt;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2F39735-BAFF-9EC6-4048-66CBACE50ED1}"/>
                </a:ext>
              </a:extLst>
            </p:cNvPr>
            <p:cNvSpPr/>
            <p:nvPr/>
          </p:nvSpPr>
          <p:spPr>
            <a:xfrm>
              <a:off x="1045785" y="1824005"/>
              <a:ext cx="1364544" cy="438687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" sz="1600" dirty="0">
                  <a:solidFill>
                    <a:schemeClr val="accent6"/>
                  </a:solidFill>
                  <a:latin typeface="Segoe UI Variable Display Semib" pitchFamily="2" charset="0"/>
                </a:rPr>
                <a:t>Inheritance</a:t>
              </a:r>
              <a:endParaRPr lang="en-ID" sz="1600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A83455-36EE-56E0-CAE9-E81EE63088E0}"/>
              </a:ext>
            </a:extLst>
          </p:cNvPr>
          <p:cNvGrpSpPr/>
          <p:nvPr/>
        </p:nvGrpSpPr>
        <p:grpSpPr>
          <a:xfrm>
            <a:off x="4971619" y="2882450"/>
            <a:ext cx="3633745" cy="1636372"/>
            <a:chOff x="981776" y="1779387"/>
            <a:chExt cx="3633745" cy="1724223"/>
          </a:xfrm>
          <a:noFill/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F9A6E50-7334-91E6-28ED-61B02BE4916B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di mana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suatu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berbeda-beda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akses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melalui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interface.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beradaptasi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dengan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apapun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yang di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implementasikan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pada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, dan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setiap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class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interpretasinya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tersendiri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terhadap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rgbClr val="2E323B"/>
                  </a:solidFill>
                  <a:latin typeface="Aptos" panose="020B0004020202020204" pitchFamily="34" charset="0"/>
                </a:rPr>
                <a:t>interfacenya</a:t>
              </a:r>
              <a:r>
                <a:rPr lang="en-ID" sz="1200" dirty="0">
                  <a:solidFill>
                    <a:srgbClr val="2E323B"/>
                  </a:solidFill>
                  <a:latin typeface="Aptos" panose="020B0004020202020204" pitchFamily="34" charset="0"/>
                </a:rPr>
                <a:t>. &gt;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98D7A89-3551-15E2-D481-6DEE45BEC44F}"/>
                </a:ext>
              </a:extLst>
            </p:cNvPr>
            <p:cNvSpPr/>
            <p:nvPr/>
          </p:nvSpPr>
          <p:spPr>
            <a:xfrm>
              <a:off x="1045786" y="1779387"/>
              <a:ext cx="1429689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Polymorphism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sp>
        <p:nvSpPr>
          <p:cNvPr id="26" name="Google Shape;489;p29">
            <a:extLst>
              <a:ext uri="{FF2B5EF4-FFF2-40B4-BE49-F238E27FC236}">
                <a16:creationId xmlns:a16="http://schemas.microsoft.com/office/drawing/2014/main" id="{91A71F0A-11E7-5DE2-6974-B09081C30F10}"/>
              </a:ext>
            </a:extLst>
          </p:cNvPr>
          <p:cNvSpPr txBox="1">
            <a:spLocks/>
          </p:cNvSpPr>
          <p:nvPr/>
        </p:nvSpPr>
        <p:spPr>
          <a:xfrm>
            <a:off x="1284095" y="500642"/>
            <a:ext cx="7290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D" dirty="0" err="1"/>
              <a:t>Prinsip</a:t>
            </a:r>
            <a:r>
              <a:rPr lang="en-ID" dirty="0"/>
              <a:t> - </a:t>
            </a:r>
            <a:r>
              <a:rPr lang="en-ID" dirty="0" err="1"/>
              <a:t>Prinsip</a:t>
            </a:r>
            <a:r>
              <a:rPr lang="en-ID" dirty="0"/>
              <a:t> </a:t>
            </a:r>
            <a:r>
              <a:rPr lang="en-ID" dirty="0">
                <a:solidFill>
                  <a:schemeClr val="accent2"/>
                </a:solidFill>
              </a:rPr>
              <a:t>‘OOP’</a:t>
            </a:r>
            <a:r>
              <a:rPr lang="en-ID" dirty="0"/>
              <a:t> </a:t>
            </a:r>
            <a:endParaRPr lang="en-ID" dirty="0">
              <a:solidFill>
                <a:schemeClr val="accent6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3F8D9E-7570-54EF-86F1-A2A912557F1D}"/>
              </a:ext>
            </a:extLst>
          </p:cNvPr>
          <p:cNvGrpSpPr/>
          <p:nvPr/>
        </p:nvGrpSpPr>
        <p:grpSpPr>
          <a:xfrm>
            <a:off x="844999" y="2907555"/>
            <a:ext cx="3721026" cy="1637156"/>
            <a:chOff x="894495" y="1778561"/>
            <a:chExt cx="3721026" cy="1725049"/>
          </a:xfrm>
          <a:noFill/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D938CB8-043B-A091-58AF-EAD845C854AE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&lt; Class-class yang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informasi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abstrak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metode-metode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sekumpulan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data. Abstract Class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tidak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bisa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ubah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dan 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berlaku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juga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sebagai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kerangka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penciptaan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berbagai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subclass (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berperan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seperti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Superclass yang di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bahas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Inheritance) &gt;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4392365-0DCE-F878-859D-110970D374F7}"/>
                </a:ext>
              </a:extLst>
            </p:cNvPr>
            <p:cNvSpPr/>
            <p:nvPr/>
          </p:nvSpPr>
          <p:spPr>
            <a:xfrm>
              <a:off x="894495" y="1778561"/>
              <a:ext cx="1731050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Abstract Class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A752CC-EE8C-BFDC-E635-F6590F4BBC44}"/>
              </a:ext>
            </a:extLst>
          </p:cNvPr>
          <p:cNvGrpSpPr/>
          <p:nvPr/>
        </p:nvGrpSpPr>
        <p:grpSpPr>
          <a:xfrm>
            <a:off x="977520" y="1153231"/>
            <a:ext cx="3638002" cy="1549444"/>
            <a:chOff x="977519" y="1870983"/>
            <a:chExt cx="3638002" cy="16326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B85435-296F-D606-1BA5-AB3DD3CBD38F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lang="en-ID" sz="1200" dirty="0">
                <a:solidFill>
                  <a:schemeClr val="accent6"/>
                </a:solidFill>
                <a:latin typeface="Aptos" panose="020B0004020202020204" pitchFamily="34" charset="0"/>
              </a:endParaRPr>
            </a:p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Penggabungan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 (attributes)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(functions)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memanipulasi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unit (class).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lain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tidak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akses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otoritas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untuk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membuat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perubahan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Mereka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hanya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memanggil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daftar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fungsi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publik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.&gt;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232813-99C6-D51E-3D38-5563536F1E81}"/>
                </a:ext>
              </a:extLst>
            </p:cNvPr>
            <p:cNvSpPr/>
            <p:nvPr/>
          </p:nvSpPr>
          <p:spPr>
            <a:xfrm>
              <a:off x="977519" y="1870983"/>
              <a:ext cx="1699179" cy="438686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Segoe UI Variable Display Semib" pitchFamily="2" charset="0"/>
                </a:rPr>
                <a:t>Encapsulation</a:t>
              </a:r>
              <a:endParaRPr lang="en-ID" b="1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373E92-7543-73C6-04D0-18B081763AF8}"/>
              </a:ext>
            </a:extLst>
          </p:cNvPr>
          <p:cNvCxnSpPr>
            <a:cxnSpLocks/>
          </p:cNvCxnSpPr>
          <p:nvPr/>
        </p:nvCxnSpPr>
        <p:spPr>
          <a:xfrm>
            <a:off x="4776107" y="1145614"/>
            <a:ext cx="0" cy="309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35935-01DA-1E46-7522-5803CBD006D7}"/>
              </a:ext>
            </a:extLst>
          </p:cNvPr>
          <p:cNvCxnSpPr>
            <a:cxnSpLocks/>
          </p:cNvCxnSpPr>
          <p:nvPr/>
        </p:nvCxnSpPr>
        <p:spPr>
          <a:xfrm>
            <a:off x="981777" y="2767890"/>
            <a:ext cx="7592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95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921CDE6-7917-0DD4-83D1-769719B71621}"/>
              </a:ext>
            </a:extLst>
          </p:cNvPr>
          <p:cNvSpPr/>
          <p:nvPr/>
        </p:nvSpPr>
        <p:spPr>
          <a:xfrm>
            <a:off x="5058901" y="3200682"/>
            <a:ext cx="3539066" cy="12112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F9B09-5249-25EE-B553-FFFF50486842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99A282-0CE3-683B-60C2-B3A142AD17D4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301949-F669-6B58-6140-FF7540B4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60BD49-5499-3C47-1D41-4D275711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314E00-752F-5799-041C-2A9553E9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9E5CD-DA9E-BA2B-EC96-F54AD6C0D4AD}"/>
              </a:ext>
            </a:extLst>
          </p:cNvPr>
          <p:cNvGrpSpPr/>
          <p:nvPr/>
        </p:nvGrpSpPr>
        <p:grpSpPr>
          <a:xfrm>
            <a:off x="4971620" y="1058302"/>
            <a:ext cx="3633745" cy="1625410"/>
            <a:chOff x="981776" y="1824005"/>
            <a:chExt cx="3633745" cy="1712672"/>
          </a:xfrm>
          <a:noFill/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EBE9D30-D6D9-EC9B-50EA-048A0CC9384C}"/>
                </a:ext>
              </a:extLst>
            </p:cNvPr>
            <p:cNvSpPr/>
            <p:nvPr/>
          </p:nvSpPr>
          <p:spPr>
            <a:xfrm>
              <a:off x="981776" y="2026005"/>
              <a:ext cx="3633745" cy="151067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Mekanisme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memungkinkan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baru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(subclass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derived class)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untuk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mewarisi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properti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perilaku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ada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superkelas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dasar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).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meningkatkan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kegunaan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kembali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membantu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mengorganisir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memelihara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  &gt;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2F39735-BAFF-9EC6-4048-66CBACE50ED1}"/>
                </a:ext>
              </a:extLst>
            </p:cNvPr>
            <p:cNvSpPr/>
            <p:nvPr/>
          </p:nvSpPr>
          <p:spPr>
            <a:xfrm>
              <a:off x="1045785" y="1824005"/>
              <a:ext cx="1364544" cy="438687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" sz="1600" dirty="0">
                  <a:solidFill>
                    <a:schemeClr val="accent6"/>
                  </a:solidFill>
                  <a:latin typeface="Segoe UI Variable Display Semib" pitchFamily="2" charset="0"/>
                </a:rPr>
                <a:t>Inheritance</a:t>
              </a:r>
              <a:endParaRPr lang="en-ID" sz="1600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A83455-36EE-56E0-CAE9-E81EE63088E0}"/>
              </a:ext>
            </a:extLst>
          </p:cNvPr>
          <p:cNvGrpSpPr/>
          <p:nvPr/>
        </p:nvGrpSpPr>
        <p:grpSpPr>
          <a:xfrm>
            <a:off x="4971619" y="2882450"/>
            <a:ext cx="3633745" cy="1636372"/>
            <a:chOff x="981776" y="1779387"/>
            <a:chExt cx="3633745" cy="1724223"/>
          </a:xfrm>
          <a:noFill/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F9A6E50-7334-91E6-28ED-61B02BE4916B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di mana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suatu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berbeda-beda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akses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melalui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interface.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beradaptasi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dengan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apapun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yang di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implementasikan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pada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, dan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setiap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class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interpretasinya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tersendiri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terhadap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5"/>
                  </a:solidFill>
                  <a:latin typeface="Aptos" panose="020B0004020202020204" pitchFamily="34" charset="0"/>
                </a:rPr>
                <a:t>interfacenya</a:t>
              </a:r>
              <a:r>
                <a:rPr lang="en-ID" sz="1200" dirty="0">
                  <a:solidFill>
                    <a:schemeClr val="accent5"/>
                  </a:solidFill>
                  <a:latin typeface="Aptos" panose="020B0004020202020204" pitchFamily="34" charset="0"/>
                </a:rPr>
                <a:t>. &gt;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98D7A89-3551-15E2-D481-6DEE45BEC44F}"/>
                </a:ext>
              </a:extLst>
            </p:cNvPr>
            <p:cNvSpPr/>
            <p:nvPr/>
          </p:nvSpPr>
          <p:spPr>
            <a:xfrm>
              <a:off x="1045786" y="1779387"/>
              <a:ext cx="1429689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Polymorphism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213220A-0DD1-399E-0932-31BFC1D2E2DB}"/>
              </a:ext>
            </a:extLst>
          </p:cNvPr>
          <p:cNvSpPr/>
          <p:nvPr/>
        </p:nvSpPr>
        <p:spPr>
          <a:xfrm>
            <a:off x="488987" y="724617"/>
            <a:ext cx="947923" cy="3818091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D" dirty="0"/>
          </a:p>
        </p:txBody>
      </p:sp>
      <p:sp>
        <p:nvSpPr>
          <p:cNvPr id="26" name="Google Shape;489;p29">
            <a:extLst>
              <a:ext uri="{FF2B5EF4-FFF2-40B4-BE49-F238E27FC236}">
                <a16:creationId xmlns:a16="http://schemas.microsoft.com/office/drawing/2014/main" id="{91A71F0A-11E7-5DE2-6974-B09081C30F10}"/>
              </a:ext>
            </a:extLst>
          </p:cNvPr>
          <p:cNvSpPr txBox="1">
            <a:spLocks/>
          </p:cNvSpPr>
          <p:nvPr/>
        </p:nvSpPr>
        <p:spPr>
          <a:xfrm>
            <a:off x="1284095" y="500642"/>
            <a:ext cx="7290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D" dirty="0" err="1"/>
              <a:t>Prinsip</a:t>
            </a:r>
            <a:r>
              <a:rPr lang="en-ID" dirty="0"/>
              <a:t> - </a:t>
            </a:r>
            <a:r>
              <a:rPr lang="en-ID" dirty="0" err="1"/>
              <a:t>Prinsip</a:t>
            </a:r>
            <a:r>
              <a:rPr lang="en-ID" dirty="0"/>
              <a:t> </a:t>
            </a:r>
            <a:r>
              <a:rPr lang="en-ID" dirty="0">
                <a:solidFill>
                  <a:schemeClr val="accent2"/>
                </a:solidFill>
              </a:rPr>
              <a:t>‘OOP’</a:t>
            </a:r>
            <a:r>
              <a:rPr lang="en-ID" dirty="0"/>
              <a:t> </a:t>
            </a:r>
            <a:endParaRPr lang="en-ID" dirty="0">
              <a:solidFill>
                <a:schemeClr val="accent6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3F8D9E-7570-54EF-86F1-A2A912557F1D}"/>
              </a:ext>
            </a:extLst>
          </p:cNvPr>
          <p:cNvGrpSpPr/>
          <p:nvPr/>
        </p:nvGrpSpPr>
        <p:grpSpPr>
          <a:xfrm>
            <a:off x="844999" y="2907555"/>
            <a:ext cx="3721026" cy="1637156"/>
            <a:chOff x="894495" y="1778561"/>
            <a:chExt cx="3721026" cy="1725049"/>
          </a:xfrm>
          <a:noFill/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D938CB8-043B-A091-58AF-EAD845C854AE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Class-class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informasi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abstrak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metode-metode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sekumpulan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data. Abstract Class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tidak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bisa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ubah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berlaku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juga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sebagai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kerangka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penciptaan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berbagai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subclass (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berperan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seperti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Superclass yang di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bahas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Inheritance) &gt;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4392365-0DCE-F878-859D-110970D374F7}"/>
                </a:ext>
              </a:extLst>
            </p:cNvPr>
            <p:cNvSpPr/>
            <p:nvPr/>
          </p:nvSpPr>
          <p:spPr>
            <a:xfrm>
              <a:off x="894495" y="1778561"/>
              <a:ext cx="1731050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Abstract Class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A752CC-EE8C-BFDC-E635-F6590F4BBC44}"/>
              </a:ext>
            </a:extLst>
          </p:cNvPr>
          <p:cNvGrpSpPr/>
          <p:nvPr/>
        </p:nvGrpSpPr>
        <p:grpSpPr>
          <a:xfrm>
            <a:off x="977520" y="1153231"/>
            <a:ext cx="3638002" cy="1549444"/>
            <a:chOff x="977519" y="1870983"/>
            <a:chExt cx="3638002" cy="16326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B85435-296F-D606-1BA5-AB3DD3CBD38F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lang="en-ID" sz="1200" dirty="0">
                <a:solidFill>
                  <a:schemeClr val="accent6"/>
                </a:solidFill>
                <a:latin typeface="Aptos" panose="020B0004020202020204" pitchFamily="34" charset="0"/>
              </a:endParaRPr>
            </a:p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Penggabungan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 (attributes)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(functions)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memanipulasi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unit (class).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lain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tidak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akses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otoritas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untuk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membuat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perubahan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Mereka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hanya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memanggil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daftar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fungsi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publik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.&gt;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232813-99C6-D51E-3D38-5563536F1E81}"/>
                </a:ext>
              </a:extLst>
            </p:cNvPr>
            <p:cNvSpPr/>
            <p:nvPr/>
          </p:nvSpPr>
          <p:spPr>
            <a:xfrm>
              <a:off x="977519" y="1870983"/>
              <a:ext cx="1699179" cy="438686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Segoe UI Variable Display Semib" pitchFamily="2" charset="0"/>
                </a:rPr>
                <a:t>Encapsulation</a:t>
              </a:r>
              <a:endParaRPr lang="en-ID" b="1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373E92-7543-73C6-04D0-18B081763AF8}"/>
              </a:ext>
            </a:extLst>
          </p:cNvPr>
          <p:cNvCxnSpPr>
            <a:cxnSpLocks/>
          </p:cNvCxnSpPr>
          <p:nvPr/>
        </p:nvCxnSpPr>
        <p:spPr>
          <a:xfrm>
            <a:off x="4776107" y="1145614"/>
            <a:ext cx="0" cy="309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35935-01DA-1E46-7522-5803CBD006D7}"/>
              </a:ext>
            </a:extLst>
          </p:cNvPr>
          <p:cNvCxnSpPr>
            <a:cxnSpLocks/>
          </p:cNvCxnSpPr>
          <p:nvPr/>
        </p:nvCxnSpPr>
        <p:spPr>
          <a:xfrm>
            <a:off x="981777" y="2767890"/>
            <a:ext cx="7592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5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1FF8E3-D6AA-2BBD-9402-E5B59BADE525}"/>
              </a:ext>
            </a:extLst>
          </p:cNvPr>
          <p:cNvSpPr/>
          <p:nvPr/>
        </p:nvSpPr>
        <p:spPr>
          <a:xfrm>
            <a:off x="1" y="0"/>
            <a:ext cx="914400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3B7EB495-846F-01A4-D56E-412C8CC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538" y="59417"/>
            <a:ext cx="281215" cy="281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2073D-5BA4-99BE-8C76-0925FB2C301D}"/>
              </a:ext>
            </a:extLst>
          </p:cNvPr>
          <p:cNvSpPr txBox="1"/>
          <p:nvPr/>
        </p:nvSpPr>
        <p:spPr>
          <a:xfrm>
            <a:off x="7962119" y="-288878"/>
            <a:ext cx="28121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-</a:t>
            </a:r>
            <a:endParaRPr lang="en-ID" sz="4800" dirty="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C5D3A-E2D7-9DFE-DCA8-CCCDBCADE3A4}"/>
              </a:ext>
            </a:extLst>
          </p:cNvPr>
          <p:cNvGrpSpPr/>
          <p:nvPr/>
        </p:nvGrpSpPr>
        <p:grpSpPr>
          <a:xfrm>
            <a:off x="8342829" y="59269"/>
            <a:ext cx="282928" cy="279524"/>
            <a:chOff x="1477439" y="1202267"/>
            <a:chExt cx="351363" cy="347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84C744-E7C5-D506-1247-D5BAF29F1109}"/>
                </a:ext>
              </a:extLst>
            </p:cNvPr>
            <p:cNvSpPr/>
            <p:nvPr/>
          </p:nvSpPr>
          <p:spPr>
            <a:xfrm>
              <a:off x="1532468" y="1202267"/>
              <a:ext cx="296334" cy="2963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8A8263-B36C-3A44-D30D-848C4D719BCB}"/>
                </a:ext>
              </a:extLst>
            </p:cNvPr>
            <p:cNvSpPr/>
            <p:nvPr/>
          </p:nvSpPr>
          <p:spPr>
            <a:xfrm>
              <a:off x="1477439" y="1253069"/>
              <a:ext cx="296334" cy="2963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4D6F89-34E5-511F-BBCD-8AB9606674B6}"/>
              </a:ext>
            </a:extLst>
          </p:cNvPr>
          <p:cNvGrpSpPr/>
          <p:nvPr/>
        </p:nvGrpSpPr>
        <p:grpSpPr>
          <a:xfrm>
            <a:off x="562554" y="40722"/>
            <a:ext cx="2256846" cy="359328"/>
            <a:chOff x="562554" y="40722"/>
            <a:chExt cx="2256846" cy="359328"/>
          </a:xfrm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E45A3E7D-A0D0-446E-0F9A-703777CAECCB}"/>
                </a:ext>
              </a:extLst>
            </p:cNvPr>
            <p:cNvSpPr/>
            <p:nvPr/>
          </p:nvSpPr>
          <p:spPr>
            <a:xfrm>
              <a:off x="562554" y="40722"/>
              <a:ext cx="2256846" cy="359328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10" name="Graphic 9" descr="Close with solid fill">
              <a:extLst>
                <a:ext uri="{FF2B5EF4-FFF2-40B4-BE49-F238E27FC236}">
                  <a16:creationId xmlns:a16="http://schemas.microsoft.com/office/drawing/2014/main" id="{B93999DD-CEA2-0F4C-9732-643D9F0D6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2143" y="100176"/>
              <a:ext cx="150546" cy="150546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709525-3416-A5EA-E6BF-C4A124142DA8}"/>
              </a:ext>
            </a:extLst>
          </p:cNvPr>
          <p:cNvSpPr txBox="1"/>
          <p:nvPr/>
        </p:nvSpPr>
        <p:spPr>
          <a:xfrm>
            <a:off x="7388513" y="-72444"/>
            <a:ext cx="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ID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F7657-1BDB-8B67-1421-5F767159DEDA}"/>
              </a:ext>
            </a:extLst>
          </p:cNvPr>
          <p:cNvSpPr/>
          <p:nvPr/>
        </p:nvSpPr>
        <p:spPr>
          <a:xfrm>
            <a:off x="0" y="400050"/>
            <a:ext cx="9144000" cy="5421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accent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Apa</a:t>
            </a:r>
            <a:r>
              <a:rPr lang="en-US" sz="2000" b="1" dirty="0">
                <a:solidFill>
                  <a:schemeClr val="accent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itu</a:t>
            </a:r>
            <a:r>
              <a:rPr lang="en-US" sz="2000" b="1" dirty="0">
                <a:solidFill>
                  <a:schemeClr val="accent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‘</a:t>
            </a:r>
            <a:r>
              <a:rPr lang="en-US" sz="2000" b="1" dirty="0" err="1">
                <a:solidFill>
                  <a:schemeClr val="accent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FrameWork</a:t>
            </a:r>
            <a:r>
              <a:rPr lang="en-US" sz="2000" b="1" dirty="0">
                <a:solidFill>
                  <a:schemeClr val="accent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’ ?</a:t>
            </a:r>
            <a:endParaRPr lang="en-ID" sz="2000" b="1" dirty="0">
              <a:solidFill>
                <a:schemeClr val="accent5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4" name="Google Shape;472;p28">
            <a:extLst>
              <a:ext uri="{FF2B5EF4-FFF2-40B4-BE49-F238E27FC236}">
                <a16:creationId xmlns:a16="http://schemas.microsoft.com/office/drawing/2014/main" id="{F9C88357-A951-4CBE-99AB-0D94FD13E722}"/>
              </a:ext>
            </a:extLst>
          </p:cNvPr>
          <p:cNvSpPr txBox="1">
            <a:spLocks/>
          </p:cNvSpPr>
          <p:nvPr/>
        </p:nvSpPr>
        <p:spPr>
          <a:xfrm>
            <a:off x="562554" y="1301497"/>
            <a:ext cx="8160984" cy="3741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D" sz="1200" b="0" i="0" kern="500" dirty="0">
                <a:solidFill>
                  <a:srgbClr val="10162F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FrameWork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struktur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kerangka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kerja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dapat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membangun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perangkat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lunak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berfungsi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ID" b="0" i="0" kern="500" dirty="0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b="0" i="0" kern="500" dirty="0" err="1">
                <a:solidFill>
                  <a:srgbClr val="10162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fondasi</a:t>
            </a:r>
            <a:r>
              <a:rPr lang="en-ID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b="0" i="0" kern="500" dirty="0">
                <a:solidFill>
                  <a:schemeClr val="accent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Framework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menyediakan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standar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aturan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pembuatan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perangkat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lunak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dirancang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memberikan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dukungan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kepada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pengembang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web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menyusun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baris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kode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FrameWork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terdiri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kern="500" dirty="0" err="1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dari</a:t>
            </a:r>
            <a:r>
              <a:rPr lang="en-US" kern="500" dirty="0">
                <a:solidFill>
                  <a:schemeClr val="accent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:</a:t>
            </a:r>
          </a:p>
          <a:p>
            <a:pPr algn="just">
              <a:lnSpc>
                <a:spcPct val="150000"/>
              </a:lnSpc>
            </a:pPr>
            <a:endParaRPr lang="en-US" kern="500" dirty="0">
              <a:solidFill>
                <a:schemeClr val="accent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1200" b="0" i="0" kern="500" dirty="0">
                <a:solidFill>
                  <a:schemeClr val="accent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endParaRPr lang="en-ID" sz="1200" b="0" i="0" kern="500" dirty="0">
              <a:solidFill>
                <a:srgbClr val="10162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7E03F3-D4C0-D081-0858-A2B45307EB94}"/>
              </a:ext>
            </a:extLst>
          </p:cNvPr>
          <p:cNvGrpSpPr/>
          <p:nvPr/>
        </p:nvGrpSpPr>
        <p:grpSpPr>
          <a:xfrm>
            <a:off x="8869277" y="3384129"/>
            <a:ext cx="8788589" cy="542119"/>
            <a:chOff x="669328" y="2971801"/>
            <a:chExt cx="8788589" cy="54211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CA99CC9-681F-EFF8-A22D-4DD3A8903F2B}"/>
                </a:ext>
              </a:extLst>
            </p:cNvPr>
            <p:cNvSpPr/>
            <p:nvPr/>
          </p:nvSpPr>
          <p:spPr>
            <a:xfrm>
              <a:off x="669328" y="2971801"/>
              <a:ext cx="1183821" cy="5421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ea typeface="Microsoft YaHei" panose="020B0503020204020204" pitchFamily="34" charset="-122"/>
                </a:rPr>
                <a:t>Program</a:t>
              </a:r>
              <a:endParaRPr lang="en-ID" b="1" dirty="0">
                <a:solidFill>
                  <a:schemeClr val="accent5"/>
                </a:solidFill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4EF5EA8-13E3-EB6C-D619-84C541341667}"/>
                </a:ext>
              </a:extLst>
            </p:cNvPr>
            <p:cNvSpPr/>
            <p:nvPr/>
          </p:nvSpPr>
          <p:spPr>
            <a:xfrm>
              <a:off x="2356015" y="2971801"/>
              <a:ext cx="1183821" cy="5421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ea typeface="Microsoft YaHei" panose="020B0503020204020204" pitchFamily="34" charset="-122"/>
                </a:rPr>
                <a:t>Compiler</a:t>
              </a:r>
              <a:endParaRPr lang="en-ID" b="1" dirty="0">
                <a:solidFill>
                  <a:schemeClr val="accent5"/>
                </a:solidFill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56CCBB6-DE55-CD92-27AB-05E6DEA5F969}"/>
                </a:ext>
              </a:extLst>
            </p:cNvPr>
            <p:cNvSpPr/>
            <p:nvPr/>
          </p:nvSpPr>
          <p:spPr>
            <a:xfrm>
              <a:off x="4042702" y="2971801"/>
              <a:ext cx="1183821" cy="5421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ea typeface="Microsoft YaHei" panose="020B0503020204020204" pitchFamily="34" charset="-122"/>
                </a:rPr>
                <a:t>Library</a:t>
              </a:r>
              <a:endParaRPr lang="en-ID" b="1" dirty="0">
                <a:solidFill>
                  <a:schemeClr val="accent5"/>
                </a:solidFill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CC7D4F6-8778-954C-86DC-273E4003D280}"/>
                </a:ext>
              </a:extLst>
            </p:cNvPr>
            <p:cNvSpPr/>
            <p:nvPr/>
          </p:nvSpPr>
          <p:spPr>
            <a:xfrm>
              <a:off x="5660508" y="2971801"/>
              <a:ext cx="1183821" cy="5421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ea typeface="Microsoft YaHei" panose="020B0503020204020204" pitchFamily="34" charset="-122"/>
                </a:rPr>
                <a:t>Tool sets</a:t>
              </a:r>
              <a:endParaRPr lang="en-ID" b="1" dirty="0">
                <a:solidFill>
                  <a:schemeClr val="accent5"/>
                </a:solidFill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1B8CD7C-DC3E-127D-DA29-3CDFC049AAED}"/>
                </a:ext>
              </a:extLst>
            </p:cNvPr>
            <p:cNvSpPr/>
            <p:nvPr/>
          </p:nvSpPr>
          <p:spPr>
            <a:xfrm>
              <a:off x="7278316" y="2971801"/>
              <a:ext cx="1183821" cy="5421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  <a:latin typeface="Consolas" panose="020B0609020204030204" pitchFamily="49" charset="0"/>
                  <a:ea typeface="Microsoft YaHei" panose="020B0503020204020204" pitchFamily="34" charset="-122"/>
                </a:rPr>
                <a:t>API</a:t>
              </a:r>
              <a:endParaRPr lang="en-ID" b="1" dirty="0">
                <a:solidFill>
                  <a:schemeClr val="accent5"/>
                </a:solidFill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20BADCD-5B68-7562-1094-CA4D21913A09}"/>
                </a:ext>
              </a:extLst>
            </p:cNvPr>
            <p:cNvSpPr/>
            <p:nvPr/>
          </p:nvSpPr>
          <p:spPr>
            <a:xfrm>
              <a:off x="8797727" y="2971801"/>
              <a:ext cx="660190" cy="54211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accent5"/>
                  </a:solidFill>
                  <a:latin typeface="Consolas" panose="020B0609020204030204" pitchFamily="49" charset="0"/>
                  <a:ea typeface="Microsoft YaHei" panose="020B0503020204020204" pitchFamily="34" charset="-122"/>
                </a:rPr>
                <a:t>dll</a:t>
              </a:r>
              <a:endParaRPr lang="en-ID" b="1" dirty="0">
                <a:solidFill>
                  <a:schemeClr val="accent5"/>
                </a:solidFill>
                <a:latin typeface="Consolas" panose="020B0609020204030204" pitchFamily="49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18042-2189-81FA-E6DC-0EC354AD0548}"/>
              </a:ext>
            </a:extLst>
          </p:cNvPr>
          <p:cNvGrpSpPr/>
          <p:nvPr/>
        </p:nvGrpSpPr>
        <p:grpSpPr>
          <a:xfrm>
            <a:off x="2915754" y="41177"/>
            <a:ext cx="2256846" cy="359328"/>
            <a:chOff x="562554" y="40722"/>
            <a:chExt cx="2256846" cy="359328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CD1E94CF-F9D2-76C5-E5CA-03E94D5863F7}"/>
                </a:ext>
              </a:extLst>
            </p:cNvPr>
            <p:cNvSpPr/>
            <p:nvPr/>
          </p:nvSpPr>
          <p:spPr>
            <a:xfrm>
              <a:off x="562554" y="40722"/>
              <a:ext cx="2256846" cy="359328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Software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BD2C295A-D555-6C3E-31CD-A8856297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4214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035697-7E0B-5C67-BBFB-B3167EB47BC5}"/>
              </a:ext>
            </a:extLst>
          </p:cNvPr>
          <p:cNvGrpSpPr/>
          <p:nvPr/>
        </p:nvGrpSpPr>
        <p:grpSpPr>
          <a:xfrm>
            <a:off x="5265398" y="49445"/>
            <a:ext cx="2093002" cy="350605"/>
            <a:chOff x="562554" y="40722"/>
            <a:chExt cx="2093002" cy="350605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B8D82C2-8F04-3E9C-2622-92037E6148AB}"/>
                </a:ext>
              </a:extLst>
            </p:cNvPr>
            <p:cNvSpPr/>
            <p:nvPr/>
          </p:nvSpPr>
          <p:spPr>
            <a:xfrm>
              <a:off x="562554" y="40722"/>
              <a:ext cx="2093002" cy="350605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Kelebihan</a:t>
              </a:r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EB1DE7B4-1496-2434-DED1-911A642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4589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7AEA7BB-7E0C-F4F2-CC38-300AC48B1258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6A82167-C0AF-8CFE-4055-DE8D5737D4F4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37712E-DE00-1A92-FA71-6DBCD4C83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F6DBA1D-125B-53FA-4684-01BFDDA5B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519" b="92222" l="2110" r="95781">
                          <a14:foregroundMark x1="4641" y1="47778" x2="4641" y2="47778"/>
                          <a14:foregroundMark x1="95781" y1="49630" x2="95781" y2="49630"/>
                          <a14:foregroundMark x1="64135" y1="8519" x2="64135" y2="8519"/>
                          <a14:foregroundMark x1="2110" y1="48889" x2="2110" y2="48889"/>
                          <a14:foregroundMark x1="52743" y1="92222" x2="52743" y2="92222"/>
                          <a14:foregroundMark x1="71308" y1="87407" x2="71308" y2="8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2E9F3E4-AB40-8AC1-828D-51589DB4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22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74 L -0.95 0.000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00" y="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F9B09-5249-25EE-B553-FFFF50486842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99A282-0CE3-683B-60C2-B3A142AD17D4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301949-F669-6B58-6140-FF7540B4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60BD49-5499-3C47-1D41-4D275711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314E00-752F-5799-041C-2A9553E9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9E5CD-DA9E-BA2B-EC96-F54AD6C0D4AD}"/>
              </a:ext>
            </a:extLst>
          </p:cNvPr>
          <p:cNvGrpSpPr/>
          <p:nvPr/>
        </p:nvGrpSpPr>
        <p:grpSpPr>
          <a:xfrm>
            <a:off x="4971620" y="1058302"/>
            <a:ext cx="3633745" cy="1625410"/>
            <a:chOff x="981776" y="1824005"/>
            <a:chExt cx="3633745" cy="1712672"/>
          </a:xfrm>
          <a:noFill/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EBE9D30-D6D9-EC9B-50EA-048A0CC9384C}"/>
                </a:ext>
              </a:extLst>
            </p:cNvPr>
            <p:cNvSpPr/>
            <p:nvPr/>
          </p:nvSpPr>
          <p:spPr>
            <a:xfrm>
              <a:off x="981776" y="2026005"/>
              <a:ext cx="3633745" cy="151067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Mekanisme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memungkinkan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baru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(subclass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derived class)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untuk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mewarisi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properti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perilaku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ada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superkelas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dasar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).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meningkatkan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kegunaan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kembali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membantu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mengorganisir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memelihara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  &gt;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2F39735-BAFF-9EC6-4048-66CBACE50ED1}"/>
                </a:ext>
              </a:extLst>
            </p:cNvPr>
            <p:cNvSpPr/>
            <p:nvPr/>
          </p:nvSpPr>
          <p:spPr>
            <a:xfrm>
              <a:off x="1045785" y="1824005"/>
              <a:ext cx="1364544" cy="438687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" sz="1600" dirty="0">
                  <a:solidFill>
                    <a:schemeClr val="accent6"/>
                  </a:solidFill>
                  <a:latin typeface="Segoe UI Variable Display Semib" pitchFamily="2" charset="0"/>
                </a:rPr>
                <a:t>Inheritance</a:t>
              </a:r>
              <a:endParaRPr lang="en-ID" sz="1600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AA83455-36EE-56E0-CAE9-E81EE63088E0}"/>
              </a:ext>
            </a:extLst>
          </p:cNvPr>
          <p:cNvGrpSpPr/>
          <p:nvPr/>
        </p:nvGrpSpPr>
        <p:grpSpPr>
          <a:xfrm>
            <a:off x="4971619" y="2882450"/>
            <a:ext cx="3633745" cy="1636372"/>
            <a:chOff x="981776" y="1779387"/>
            <a:chExt cx="3633745" cy="1724223"/>
          </a:xfrm>
          <a:noFill/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F9A6E50-7334-91E6-28ED-61B02BE4916B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di mana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suatu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berbeda-beda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akses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melalui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interface.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beradaptasi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dengan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apapun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yang di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implementasikan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pada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,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setiap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class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interpretasinya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tersendiri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terhadap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interfacenya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 &gt;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98D7A89-3551-15E2-D481-6DEE45BEC44F}"/>
                </a:ext>
              </a:extLst>
            </p:cNvPr>
            <p:cNvSpPr/>
            <p:nvPr/>
          </p:nvSpPr>
          <p:spPr>
            <a:xfrm>
              <a:off x="1045786" y="1779387"/>
              <a:ext cx="1429689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Polymorphism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213220A-0DD1-399E-0932-31BFC1D2E2DB}"/>
              </a:ext>
            </a:extLst>
          </p:cNvPr>
          <p:cNvSpPr/>
          <p:nvPr/>
        </p:nvSpPr>
        <p:spPr>
          <a:xfrm>
            <a:off x="488987" y="724617"/>
            <a:ext cx="947923" cy="3818091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D" dirty="0"/>
          </a:p>
        </p:txBody>
      </p:sp>
      <p:sp>
        <p:nvSpPr>
          <p:cNvPr id="26" name="Google Shape;489;p29">
            <a:extLst>
              <a:ext uri="{FF2B5EF4-FFF2-40B4-BE49-F238E27FC236}">
                <a16:creationId xmlns:a16="http://schemas.microsoft.com/office/drawing/2014/main" id="{91A71F0A-11E7-5DE2-6974-B09081C30F10}"/>
              </a:ext>
            </a:extLst>
          </p:cNvPr>
          <p:cNvSpPr txBox="1">
            <a:spLocks/>
          </p:cNvSpPr>
          <p:nvPr/>
        </p:nvSpPr>
        <p:spPr>
          <a:xfrm>
            <a:off x="1284095" y="500642"/>
            <a:ext cx="7290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D" dirty="0" err="1"/>
              <a:t>Prinsip</a:t>
            </a:r>
            <a:r>
              <a:rPr lang="en-ID" dirty="0"/>
              <a:t> - </a:t>
            </a:r>
            <a:r>
              <a:rPr lang="en-ID" dirty="0" err="1"/>
              <a:t>Prinsip</a:t>
            </a:r>
            <a:r>
              <a:rPr lang="en-ID" dirty="0"/>
              <a:t> </a:t>
            </a:r>
            <a:r>
              <a:rPr lang="en-ID" dirty="0">
                <a:solidFill>
                  <a:schemeClr val="accent2"/>
                </a:solidFill>
              </a:rPr>
              <a:t>‘OOP’</a:t>
            </a:r>
            <a:r>
              <a:rPr lang="en-ID" dirty="0"/>
              <a:t> </a:t>
            </a:r>
            <a:endParaRPr lang="en-ID" dirty="0">
              <a:solidFill>
                <a:schemeClr val="accent6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3F8D9E-7570-54EF-86F1-A2A912557F1D}"/>
              </a:ext>
            </a:extLst>
          </p:cNvPr>
          <p:cNvGrpSpPr/>
          <p:nvPr/>
        </p:nvGrpSpPr>
        <p:grpSpPr>
          <a:xfrm>
            <a:off x="844999" y="2907555"/>
            <a:ext cx="3721026" cy="1637157"/>
            <a:chOff x="894495" y="1778560"/>
            <a:chExt cx="3721026" cy="1725050"/>
          </a:xfrm>
          <a:noFill/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D938CB8-043B-A091-58AF-EAD845C854AE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Class-class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informasi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abstrak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metode-metode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dari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sekumpulan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data. Abstract Class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tidak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bisa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ubah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dan 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berlaku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juga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sebagai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kerangka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penciptaan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berbagai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subclass (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berperan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seperti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Superclass yang di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bahas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di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konsep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Inheritance) &gt;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4392365-0DCE-F878-859D-110970D374F7}"/>
                </a:ext>
              </a:extLst>
            </p:cNvPr>
            <p:cNvSpPr/>
            <p:nvPr/>
          </p:nvSpPr>
          <p:spPr>
            <a:xfrm>
              <a:off x="894495" y="1778560"/>
              <a:ext cx="1731050" cy="438685"/>
            </a:xfrm>
            <a:prstGeom prst="round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  <a:latin typeface="Segoe UI Variable Display Semib" pitchFamily="2" charset="0"/>
                </a:rPr>
                <a:t>Abstract Class</a:t>
              </a:r>
              <a:endParaRPr lang="en-ID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A752CC-EE8C-BFDC-E635-F6590F4BBC44}"/>
              </a:ext>
            </a:extLst>
          </p:cNvPr>
          <p:cNvGrpSpPr/>
          <p:nvPr/>
        </p:nvGrpSpPr>
        <p:grpSpPr>
          <a:xfrm>
            <a:off x="977520" y="1153231"/>
            <a:ext cx="3638002" cy="1549444"/>
            <a:chOff x="977519" y="1870983"/>
            <a:chExt cx="3638002" cy="163262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B85435-296F-D606-1BA5-AB3DD3CBD38F}"/>
                </a:ext>
              </a:extLst>
            </p:cNvPr>
            <p:cNvSpPr/>
            <p:nvPr/>
          </p:nvSpPr>
          <p:spPr>
            <a:xfrm>
              <a:off x="981776" y="2026005"/>
              <a:ext cx="3633745" cy="14776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just"/>
              <a:endParaRPr lang="en-ID" sz="1200" dirty="0">
                <a:solidFill>
                  <a:schemeClr val="accent6"/>
                </a:solidFill>
                <a:latin typeface="Aptos" panose="020B0004020202020204" pitchFamily="34" charset="0"/>
              </a:endParaRPr>
            </a:p>
            <a:p>
              <a:pPr algn="just"/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&lt;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Penggabungan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 (attributes) dan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(functions) yang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memanipulasi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data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tersebut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dalam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satu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unit (class).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Objek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lain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tidak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memiliki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akses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kelas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ini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otoritas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untuk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membuat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perubahan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Mereka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hanya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dapat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memanggil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daftar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fungsi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atau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metode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 </a:t>
              </a:r>
              <a:r>
                <a:rPr lang="en-ID" sz="1200" dirty="0" err="1">
                  <a:solidFill>
                    <a:schemeClr val="accent6"/>
                  </a:solidFill>
                  <a:latin typeface="Aptos" panose="020B0004020202020204" pitchFamily="34" charset="0"/>
                </a:rPr>
                <a:t>publik</a:t>
              </a:r>
              <a:r>
                <a:rPr lang="en-ID" sz="1200" dirty="0">
                  <a:solidFill>
                    <a:schemeClr val="accent6"/>
                  </a:solidFill>
                  <a:latin typeface="Aptos" panose="020B0004020202020204" pitchFamily="34" charset="0"/>
                </a:rPr>
                <a:t>.&gt;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C232813-99C6-D51E-3D38-5563536F1E81}"/>
                </a:ext>
              </a:extLst>
            </p:cNvPr>
            <p:cNvSpPr/>
            <p:nvPr/>
          </p:nvSpPr>
          <p:spPr>
            <a:xfrm>
              <a:off x="977519" y="1870983"/>
              <a:ext cx="1699179" cy="438686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accent6"/>
                  </a:solidFill>
                  <a:latin typeface="Segoe UI Variable Display Semib" pitchFamily="2" charset="0"/>
                </a:rPr>
                <a:t>Encapsulation</a:t>
              </a:r>
              <a:endParaRPr lang="en-ID" b="1" dirty="0">
                <a:solidFill>
                  <a:schemeClr val="accent6"/>
                </a:solidFill>
                <a:latin typeface="Segoe UI Variable Display Semib" pitchFamily="2" charset="0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373E92-7543-73C6-04D0-18B081763AF8}"/>
              </a:ext>
            </a:extLst>
          </p:cNvPr>
          <p:cNvCxnSpPr>
            <a:cxnSpLocks/>
          </p:cNvCxnSpPr>
          <p:nvPr/>
        </p:nvCxnSpPr>
        <p:spPr>
          <a:xfrm>
            <a:off x="4776107" y="1145614"/>
            <a:ext cx="0" cy="309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335935-01DA-1E46-7522-5803CBD006D7}"/>
              </a:ext>
            </a:extLst>
          </p:cNvPr>
          <p:cNvCxnSpPr>
            <a:cxnSpLocks/>
          </p:cNvCxnSpPr>
          <p:nvPr/>
        </p:nvCxnSpPr>
        <p:spPr>
          <a:xfrm>
            <a:off x="981777" y="2767890"/>
            <a:ext cx="7592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EF49A22-3F45-7449-2015-36D980A4A164}"/>
              </a:ext>
            </a:extLst>
          </p:cNvPr>
          <p:cNvSpPr/>
          <p:nvPr/>
        </p:nvSpPr>
        <p:spPr>
          <a:xfrm rot="2691895">
            <a:off x="4454968" y="2459936"/>
            <a:ext cx="644037" cy="644037"/>
          </a:xfrm>
          <a:prstGeom prst="rect">
            <a:avLst/>
          </a:prstGeom>
          <a:solidFill>
            <a:srgbClr val="E2E2E2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507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283782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Parallel Development</a:t>
            </a:r>
            <a:endParaRPr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1460450" y="2404091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2280024" y="2404652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Reuseable</a:t>
            </a:r>
            <a:endParaRPr dirty="0"/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1460450" y="333779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2280024" y="3337795"/>
            <a:ext cx="3803777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Usabilitas</a:t>
            </a:r>
            <a:r>
              <a:rPr lang="en-ID" dirty="0"/>
              <a:t> dan </a:t>
            </a:r>
            <a:r>
              <a:rPr lang="en-ID" dirty="0" err="1"/>
              <a:t>Keamanan</a:t>
            </a:r>
            <a:endParaRPr lang="en-ID"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Kelebihan </a:t>
            </a:r>
            <a:r>
              <a:rPr lang="en" dirty="0">
                <a:solidFill>
                  <a:schemeClr val="accent2"/>
                </a:solidFill>
              </a:rPr>
              <a:t>‘OOP’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5FD76-6F71-71E3-8106-299058A3C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F9B09-5249-25EE-B553-FFFF50486842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99A282-0CE3-683B-60C2-B3A142AD17D4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301949-F669-6B58-6140-FF7540B4D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60BD49-5499-3C47-1D41-4D275711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314E00-752F-5799-041C-2A9553E94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8478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00;p30">
            <a:extLst>
              <a:ext uri="{FF2B5EF4-FFF2-40B4-BE49-F238E27FC236}">
                <a16:creationId xmlns:a16="http://schemas.microsoft.com/office/drawing/2014/main" id="{9962D9DB-6D6E-DFD0-118F-E7897B6AC7F5}"/>
              </a:ext>
            </a:extLst>
          </p:cNvPr>
          <p:cNvSpPr txBox="1">
            <a:spLocks/>
          </p:cNvSpPr>
          <p:nvPr/>
        </p:nvSpPr>
        <p:spPr>
          <a:xfrm flipH="1">
            <a:off x="1868047" y="1159159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0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5000" dirty="0">
                <a:solidFill>
                  <a:srgbClr val="2E323B"/>
                </a:solidFill>
              </a:rPr>
              <a:t>2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56E70-2587-5EFC-16BE-0DDE09DB2F19}"/>
              </a:ext>
            </a:extLst>
          </p:cNvPr>
          <p:cNvSpPr/>
          <p:nvPr/>
        </p:nvSpPr>
        <p:spPr>
          <a:xfrm>
            <a:off x="1620541" y="1362325"/>
            <a:ext cx="1981705" cy="1026150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Parallel Development </a:t>
            </a:r>
            <a:endParaRPr b="1"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2828546" y="2668975"/>
            <a:ext cx="5961884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 </a:t>
            </a:r>
            <a:r>
              <a:rPr lang="en-ID" sz="1400" dirty="0"/>
              <a:t>Ketika </a:t>
            </a:r>
            <a:r>
              <a:rPr lang="en-ID" sz="1400" dirty="0" err="1"/>
              <a:t>bekerja</a:t>
            </a:r>
            <a:r>
              <a:rPr lang="en-ID" sz="1400" dirty="0"/>
              <a:t> </a:t>
            </a:r>
            <a:r>
              <a:rPr lang="en-ID" sz="1400" dirty="0" err="1"/>
              <a:t>sama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tim</a:t>
            </a:r>
            <a:r>
              <a:rPr lang="en-ID" sz="1400" dirty="0"/>
              <a:t>, masing-masing programmer </a:t>
            </a:r>
            <a:r>
              <a:rPr lang="en-ID" sz="1400" dirty="0" err="1"/>
              <a:t>dapat</a:t>
            </a:r>
            <a:r>
              <a:rPr lang="en-ID" sz="1400" dirty="0"/>
              <a:t> </a:t>
            </a:r>
            <a:r>
              <a:rPr lang="en-ID" sz="1400" dirty="0" err="1"/>
              <a:t>membangun</a:t>
            </a:r>
            <a:r>
              <a:rPr lang="en-ID" sz="1400" dirty="0"/>
              <a:t> class-class </a:t>
            </a:r>
            <a:r>
              <a:rPr lang="en-ID" sz="1400" dirty="0" err="1"/>
              <a:t>secara</a:t>
            </a:r>
            <a:r>
              <a:rPr lang="en-ID" sz="1400" dirty="0"/>
              <a:t> individual.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begitu</a:t>
            </a:r>
            <a:r>
              <a:rPr lang="en-ID" sz="1400" dirty="0"/>
              <a:t>, </a:t>
            </a:r>
            <a:r>
              <a:rPr lang="en-ID" sz="1400" dirty="0" err="1"/>
              <a:t>komponen</a:t>
            </a:r>
            <a:r>
              <a:rPr lang="en-ID" sz="1400" dirty="0"/>
              <a:t> yang </a:t>
            </a:r>
            <a:r>
              <a:rPr lang="en-ID" sz="1400" dirty="0" err="1"/>
              <a:t>sudah</a:t>
            </a:r>
            <a:r>
              <a:rPr lang="en-ID" sz="1400" dirty="0"/>
              <a:t> di </a:t>
            </a:r>
            <a:r>
              <a:rPr lang="en-ID" sz="1400" dirty="0" err="1"/>
              <a:t>bentuk</a:t>
            </a:r>
            <a:r>
              <a:rPr lang="en-ID" sz="1400" dirty="0"/>
              <a:t> </a:t>
            </a:r>
            <a:r>
              <a:rPr lang="en-ID" sz="1400" dirty="0" err="1"/>
              <a:t>kemudian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di </a:t>
            </a:r>
            <a:r>
              <a:rPr lang="en-ID" sz="1400" dirty="0" err="1"/>
              <a:t>gabung</a:t>
            </a:r>
            <a:r>
              <a:rPr lang="en-ID" sz="1400" dirty="0"/>
              <a:t> </a:t>
            </a:r>
            <a:r>
              <a:rPr lang="en-ID" sz="1400" dirty="0" err="1"/>
              <a:t>menjadi</a:t>
            </a:r>
            <a:r>
              <a:rPr lang="en-ID" sz="1400" dirty="0"/>
              <a:t> </a:t>
            </a:r>
            <a:r>
              <a:rPr lang="en-ID" sz="1400" dirty="0" err="1"/>
              <a:t>satu</a:t>
            </a:r>
            <a:r>
              <a:rPr lang="en-ID" sz="1400" dirty="0"/>
              <a:t> </a:t>
            </a:r>
            <a:r>
              <a:rPr lang="en-ID" sz="1400" dirty="0" err="1"/>
              <a:t>kesatuan</a:t>
            </a:r>
            <a:r>
              <a:rPr lang="en-ID" sz="1400" dirty="0"/>
              <a:t>, </a:t>
            </a:r>
            <a:r>
              <a:rPr lang="en-ID" sz="1400" dirty="0" err="1"/>
              <a:t>hal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tentu</a:t>
            </a:r>
            <a:r>
              <a:rPr lang="en-ID" sz="1400" dirty="0"/>
              <a:t> </a:t>
            </a:r>
            <a:r>
              <a:rPr lang="en-ID" sz="1400" dirty="0" err="1"/>
              <a:t>saja</a:t>
            </a:r>
            <a:r>
              <a:rPr lang="en-ID" sz="1400" dirty="0"/>
              <a:t> </a:t>
            </a:r>
            <a:r>
              <a:rPr lang="en-ID" sz="1400" dirty="0" err="1"/>
              <a:t>menghemat</a:t>
            </a:r>
            <a:r>
              <a:rPr lang="en-ID" sz="1400" dirty="0"/>
              <a:t> </a:t>
            </a:r>
            <a:r>
              <a:rPr lang="en-ID" sz="1400" dirty="0" err="1"/>
              <a:t>banyak</a:t>
            </a:r>
            <a:r>
              <a:rPr lang="en-ID" sz="1400" dirty="0"/>
              <a:t> </a:t>
            </a:r>
            <a:r>
              <a:rPr lang="en-ID" sz="1400" dirty="0" err="1"/>
              <a:t>waktu</a:t>
            </a:r>
            <a:r>
              <a:rPr lang="en-ID" sz="1400" dirty="0"/>
              <a:t> di banding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membangun</a:t>
            </a:r>
            <a:r>
              <a:rPr lang="en-ID" sz="1400" dirty="0"/>
              <a:t> class </a:t>
            </a:r>
            <a:r>
              <a:rPr lang="en-ID" sz="1400" dirty="0" err="1"/>
              <a:t>satu</a:t>
            </a:r>
            <a:r>
              <a:rPr lang="en-ID" sz="1400" dirty="0"/>
              <a:t> per </a:t>
            </a:r>
            <a:r>
              <a:rPr lang="en-ID" sz="1400" dirty="0" err="1"/>
              <a:t>satu</a:t>
            </a:r>
            <a:r>
              <a:rPr lang="en-ID" sz="1400" dirty="0"/>
              <a:t> </a:t>
            </a:r>
            <a:r>
              <a:rPr lang="en" sz="1400" dirty="0"/>
              <a:t>&gt;</a:t>
            </a:r>
            <a:endParaRPr sz="1400"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3DFDCB-4928-0BBC-0632-FA53D6EB9431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6DD95A-83D0-5E6B-C18E-38FC6030ECC3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B29F62-6A5F-A667-2996-F51A45F4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306435-C561-3EC5-884A-C0EA08F4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3B6E54-C613-6EBA-55AA-212D46EC4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sp>
        <p:nvSpPr>
          <p:cNvPr id="7" name="Google Shape;501;p30">
            <a:extLst>
              <a:ext uri="{FF2B5EF4-FFF2-40B4-BE49-F238E27FC236}">
                <a16:creationId xmlns:a16="http://schemas.microsoft.com/office/drawing/2014/main" id="{20DE1A12-74F8-0804-AEBD-31C36C174A14}"/>
              </a:ext>
            </a:extLst>
          </p:cNvPr>
          <p:cNvSpPr txBox="1">
            <a:spLocks/>
          </p:cNvSpPr>
          <p:nvPr/>
        </p:nvSpPr>
        <p:spPr>
          <a:xfrm>
            <a:off x="982042" y="1848117"/>
            <a:ext cx="63849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D" dirty="0">
                <a:solidFill>
                  <a:schemeClr val="accent6"/>
                </a:solidFill>
              </a:rPr>
              <a:t>[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8" name="Google Shape;501;p30">
            <a:extLst>
              <a:ext uri="{FF2B5EF4-FFF2-40B4-BE49-F238E27FC236}">
                <a16:creationId xmlns:a16="http://schemas.microsoft.com/office/drawing/2014/main" id="{FE114551-CE56-F682-AC9B-D5BA67FBC9AF}"/>
              </a:ext>
            </a:extLst>
          </p:cNvPr>
          <p:cNvSpPr txBox="1">
            <a:spLocks/>
          </p:cNvSpPr>
          <p:nvPr/>
        </p:nvSpPr>
        <p:spPr>
          <a:xfrm>
            <a:off x="8790430" y="1846623"/>
            <a:ext cx="63849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</a:rPr>
              <a:t>]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15" name="Google Shape;500;p30">
            <a:extLst>
              <a:ext uri="{FF2B5EF4-FFF2-40B4-BE49-F238E27FC236}">
                <a16:creationId xmlns:a16="http://schemas.microsoft.com/office/drawing/2014/main" id="{5DBD402A-0B1F-C47A-8C8D-81DE0C43BC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1907396" y="542262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 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16" name="Google Shape;500;p30">
            <a:extLst>
              <a:ext uri="{FF2B5EF4-FFF2-40B4-BE49-F238E27FC236}">
                <a16:creationId xmlns:a16="http://schemas.microsoft.com/office/drawing/2014/main" id="{75D63524-48BA-FFC0-6122-3782A905F7F0}"/>
              </a:ext>
            </a:extLst>
          </p:cNvPr>
          <p:cNvSpPr txBox="1">
            <a:spLocks/>
          </p:cNvSpPr>
          <p:nvPr/>
        </p:nvSpPr>
        <p:spPr>
          <a:xfrm flipH="1">
            <a:off x="1752505" y="533038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0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50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846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0.15226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2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0.17743 -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00;p30">
            <a:extLst>
              <a:ext uri="{FF2B5EF4-FFF2-40B4-BE49-F238E27FC236}">
                <a16:creationId xmlns:a16="http://schemas.microsoft.com/office/drawing/2014/main" id="{F6455C86-AECC-2C8E-8B6E-18AEECCA9C7B}"/>
              </a:ext>
            </a:extLst>
          </p:cNvPr>
          <p:cNvSpPr txBox="1">
            <a:spLocks/>
          </p:cNvSpPr>
          <p:nvPr/>
        </p:nvSpPr>
        <p:spPr>
          <a:xfrm flipH="1">
            <a:off x="1868047" y="1148473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0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5000" dirty="0">
                <a:solidFill>
                  <a:srgbClr val="2E323B"/>
                </a:solidFill>
              </a:rPr>
              <a:t>3</a:t>
            </a:r>
          </a:p>
        </p:txBody>
      </p:sp>
      <p:sp>
        <p:nvSpPr>
          <p:cNvPr id="11" name="Google Shape;500;p30">
            <a:extLst>
              <a:ext uri="{FF2B5EF4-FFF2-40B4-BE49-F238E27FC236}">
                <a16:creationId xmlns:a16="http://schemas.microsoft.com/office/drawing/2014/main" id="{A416F6B5-3F18-250C-5769-5A23BAF8F351}"/>
              </a:ext>
            </a:extLst>
          </p:cNvPr>
          <p:cNvSpPr txBox="1">
            <a:spLocks/>
          </p:cNvSpPr>
          <p:nvPr/>
        </p:nvSpPr>
        <p:spPr>
          <a:xfrm flipH="1">
            <a:off x="1907396" y="-108751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0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5000" dirty="0">
                <a:solidFill>
                  <a:srgbClr val="2E323B"/>
                </a:solidFill>
              </a:rPr>
              <a:t>1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2E3789-E681-7E62-9DAC-BDE80BF390F6}"/>
              </a:ext>
            </a:extLst>
          </p:cNvPr>
          <p:cNvSpPr/>
          <p:nvPr/>
        </p:nvSpPr>
        <p:spPr>
          <a:xfrm>
            <a:off x="1786367" y="-257754"/>
            <a:ext cx="1981705" cy="1026150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Google Shape;500;p30">
            <a:extLst>
              <a:ext uri="{FF2B5EF4-FFF2-40B4-BE49-F238E27FC236}">
                <a16:creationId xmlns:a16="http://schemas.microsoft.com/office/drawing/2014/main" id="{D4D0598A-0F59-29E4-5FCB-35244C94E037}"/>
              </a:ext>
            </a:extLst>
          </p:cNvPr>
          <p:cNvSpPr txBox="1">
            <a:spLocks/>
          </p:cNvSpPr>
          <p:nvPr/>
        </p:nvSpPr>
        <p:spPr>
          <a:xfrm flipH="1">
            <a:off x="1868047" y="579498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0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5000" dirty="0">
                <a:solidFill>
                  <a:srgbClr val="FF5858"/>
                </a:solidFill>
              </a:rPr>
              <a:t>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43D11-CF2B-2D83-6B0B-A85EBB8C2DEF}"/>
              </a:ext>
            </a:extLst>
          </p:cNvPr>
          <p:cNvSpPr/>
          <p:nvPr/>
        </p:nvSpPr>
        <p:spPr>
          <a:xfrm>
            <a:off x="1728642" y="1374368"/>
            <a:ext cx="1981705" cy="1026150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 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>
                    <a:lumMod val="75000"/>
                  </a:schemeClr>
                </a:solidFill>
              </a:rPr>
              <a:t> Reusable </a:t>
            </a:r>
            <a:endParaRPr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2789197" y="2400518"/>
            <a:ext cx="5961884" cy="1511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 </a:t>
            </a:r>
            <a:r>
              <a:rPr lang="en-ID" sz="1400" dirty="0" err="1"/>
              <a:t>Dalam</a:t>
            </a:r>
            <a:r>
              <a:rPr lang="en-ID" sz="1400" dirty="0"/>
              <a:t> OOP, class-class yang </a:t>
            </a:r>
            <a:r>
              <a:rPr lang="en-ID" sz="1400" dirty="0" err="1"/>
              <a:t>sudah</a:t>
            </a:r>
            <a:r>
              <a:rPr lang="en-ID" sz="1400" dirty="0"/>
              <a:t>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dapat</a:t>
            </a:r>
            <a:r>
              <a:rPr lang="en-ID" sz="1400" dirty="0"/>
              <a:t> kalian </a:t>
            </a:r>
            <a:r>
              <a:rPr lang="en-ID" sz="1400" dirty="0" err="1"/>
              <a:t>gunakan</a:t>
            </a:r>
            <a:r>
              <a:rPr lang="en-ID" sz="1400" dirty="0"/>
              <a:t> </a:t>
            </a:r>
            <a:r>
              <a:rPr lang="en-ID" sz="1400" dirty="0" err="1"/>
              <a:t>kembali</a:t>
            </a:r>
            <a:r>
              <a:rPr lang="en-ID" sz="1400" dirty="0"/>
              <a:t> di project dan development </a:t>
            </a:r>
            <a:r>
              <a:rPr lang="en-ID" sz="1400" dirty="0" err="1"/>
              <a:t>lainnya</a:t>
            </a:r>
            <a:r>
              <a:rPr lang="en-ID" sz="1400" dirty="0"/>
              <a:t>. </a:t>
            </a:r>
            <a:r>
              <a:rPr lang="en-ID" sz="1400" dirty="0" err="1"/>
              <a:t>Baik</a:t>
            </a:r>
            <a:r>
              <a:rPr lang="en-ID" sz="1400" dirty="0"/>
              <a:t> </a:t>
            </a:r>
            <a:r>
              <a:rPr lang="en-ID" sz="1400" dirty="0" err="1"/>
              <a:t>langsung</a:t>
            </a:r>
            <a:r>
              <a:rPr lang="en-ID" sz="1400" dirty="0"/>
              <a:t> </a:t>
            </a:r>
            <a:r>
              <a:rPr lang="en-ID" sz="1400" dirty="0" err="1"/>
              <a:t>pakai</a:t>
            </a:r>
            <a:r>
              <a:rPr lang="en-ID" sz="1400" dirty="0"/>
              <a:t> </a:t>
            </a:r>
            <a:r>
              <a:rPr lang="en-ID" sz="1400" dirty="0" err="1"/>
              <a:t>atau</a:t>
            </a:r>
            <a:r>
              <a:rPr lang="en-ID" sz="1400" dirty="0"/>
              <a:t> </a:t>
            </a:r>
            <a:r>
              <a:rPr lang="en-ID" sz="1400" dirty="0" err="1"/>
              <a:t>hanya</a:t>
            </a:r>
            <a:r>
              <a:rPr lang="en-ID" sz="1400" dirty="0"/>
              <a:t> </a:t>
            </a:r>
            <a:r>
              <a:rPr lang="en-ID" sz="1400" dirty="0" err="1"/>
              <a:t>butuh</a:t>
            </a:r>
            <a:r>
              <a:rPr lang="en-ID" sz="1400" dirty="0"/>
              <a:t> </a:t>
            </a:r>
            <a:r>
              <a:rPr lang="en-ID" sz="1400" dirty="0" err="1"/>
              <a:t>sedikit</a:t>
            </a:r>
            <a:r>
              <a:rPr lang="en-ID" sz="1400" dirty="0"/>
              <a:t> </a:t>
            </a:r>
            <a:r>
              <a:rPr lang="en-ID" sz="1400" dirty="0" err="1"/>
              <a:t>perubahan</a:t>
            </a:r>
            <a:r>
              <a:rPr lang="en-ID" sz="1400" dirty="0"/>
              <a:t>, </a:t>
            </a:r>
            <a:r>
              <a:rPr lang="en-ID" sz="1400" dirty="0" err="1"/>
              <a:t>tetapi</a:t>
            </a:r>
            <a:r>
              <a:rPr lang="en-ID" sz="1400" dirty="0"/>
              <a:t> </a:t>
            </a:r>
            <a:r>
              <a:rPr lang="en-ID" sz="1400" dirty="0" err="1"/>
              <a:t>jauh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mudah</a:t>
            </a:r>
            <a:r>
              <a:rPr lang="en-ID" sz="1400" dirty="0"/>
              <a:t> </a:t>
            </a:r>
            <a:r>
              <a:rPr lang="en-ID" sz="1400" dirty="0" err="1"/>
              <a:t>daripada</a:t>
            </a:r>
            <a:r>
              <a:rPr lang="en-ID" sz="1400" dirty="0"/>
              <a:t> </a:t>
            </a:r>
            <a:r>
              <a:rPr lang="en-ID" sz="1400" dirty="0" err="1"/>
              <a:t>harus</a:t>
            </a:r>
            <a:r>
              <a:rPr lang="en-ID" sz="1400" dirty="0"/>
              <a:t> </a:t>
            </a:r>
            <a:r>
              <a:rPr lang="en-ID" sz="1400" dirty="0" err="1"/>
              <a:t>membangun</a:t>
            </a:r>
            <a:r>
              <a:rPr lang="en-ID" sz="1400" dirty="0"/>
              <a:t> class </a:t>
            </a:r>
            <a:r>
              <a:rPr lang="en-ID" sz="1400" dirty="0" err="1"/>
              <a:t>lagi</a:t>
            </a:r>
            <a:r>
              <a:rPr lang="en-ID" sz="14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 err="1"/>
              <a:t>Prinsip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disebut</a:t>
            </a:r>
            <a:r>
              <a:rPr lang="en-ID" sz="1400" dirty="0"/>
              <a:t> "Don't Repeat Yourself" (DRY) </a:t>
            </a:r>
            <a:r>
              <a:rPr lang="en-ID" sz="1400" dirty="0" err="1"/>
              <a:t>yaitu</a:t>
            </a:r>
            <a:r>
              <a:rPr lang="en-ID" sz="1400" dirty="0"/>
              <a:t>, </a:t>
            </a:r>
            <a:r>
              <a:rPr lang="en-ID" sz="1400" dirty="0" err="1"/>
              <a:t>tentang</a:t>
            </a:r>
            <a:r>
              <a:rPr lang="en-ID" sz="1400" dirty="0"/>
              <a:t> </a:t>
            </a:r>
            <a:r>
              <a:rPr lang="en-ID" sz="1400" dirty="0" err="1"/>
              <a:t>mengurangi</a:t>
            </a:r>
            <a:r>
              <a:rPr lang="en-ID" sz="1400" dirty="0"/>
              <a:t> </a:t>
            </a:r>
            <a:r>
              <a:rPr lang="en-ID" sz="1400" dirty="0" err="1"/>
              <a:t>pengulangan</a:t>
            </a:r>
            <a:r>
              <a:rPr lang="en-ID" sz="1400" dirty="0"/>
              <a:t> </a:t>
            </a:r>
            <a:r>
              <a:rPr lang="en-ID" sz="1400" dirty="0" err="1"/>
              <a:t>kode</a:t>
            </a:r>
            <a:r>
              <a:rPr lang="en-ID" sz="1400" dirty="0"/>
              <a:t>. </a:t>
            </a:r>
            <a:r>
              <a:rPr lang="en" sz="1400" dirty="0"/>
              <a:t>&gt;</a:t>
            </a:r>
            <a:endParaRPr sz="1400"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AEFA67-680D-0B20-056A-F3C3229CEE64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83C4236-4042-0CB9-EA6E-72DDBFB8885A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9AA8CC-F094-0FD2-0006-4772DCA03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55ECE9-8CF5-64F2-355E-E7F3BE9C2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B33218-0D61-5C13-4831-2689D161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sp>
        <p:nvSpPr>
          <p:cNvPr id="7" name="Google Shape;501;p30">
            <a:extLst>
              <a:ext uri="{FF2B5EF4-FFF2-40B4-BE49-F238E27FC236}">
                <a16:creationId xmlns:a16="http://schemas.microsoft.com/office/drawing/2014/main" id="{81B916FE-2411-F51E-C0F1-7273AA6B3DD2}"/>
              </a:ext>
            </a:extLst>
          </p:cNvPr>
          <p:cNvSpPr txBox="1">
            <a:spLocks/>
          </p:cNvSpPr>
          <p:nvPr/>
        </p:nvSpPr>
        <p:spPr>
          <a:xfrm>
            <a:off x="982042" y="1848117"/>
            <a:ext cx="63849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D" dirty="0">
                <a:solidFill>
                  <a:schemeClr val="accent6"/>
                </a:solidFill>
              </a:rPr>
              <a:t>[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8" name="Google Shape;501;p30">
            <a:extLst>
              <a:ext uri="{FF2B5EF4-FFF2-40B4-BE49-F238E27FC236}">
                <a16:creationId xmlns:a16="http://schemas.microsoft.com/office/drawing/2014/main" id="{6531BDD5-6270-39EA-D5E2-6EF5B89E958F}"/>
              </a:ext>
            </a:extLst>
          </p:cNvPr>
          <p:cNvSpPr txBox="1">
            <a:spLocks/>
          </p:cNvSpPr>
          <p:nvPr/>
        </p:nvSpPr>
        <p:spPr>
          <a:xfrm>
            <a:off x="8790430" y="1846623"/>
            <a:ext cx="63849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</a:rPr>
              <a:t>]</a:t>
            </a:r>
            <a:endParaRPr lang="en-ID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82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0.15226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2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11111E-6 L -0.43628 0.004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23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 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2">
                    <a:lumMod val="75000"/>
                  </a:schemeClr>
                </a:solidFill>
              </a:rPr>
              <a:t>Usabilitas dan Keamanan</a:t>
            </a:r>
            <a:endParaRPr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2828546" y="2668975"/>
            <a:ext cx="5961884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 </a:t>
            </a:r>
            <a:r>
              <a:rPr lang="en-ID" sz="1400" dirty="0"/>
              <a:t>OOP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metode</a:t>
            </a:r>
            <a:r>
              <a:rPr lang="en-ID" sz="1400" dirty="0"/>
              <a:t> yang </a:t>
            </a:r>
            <a:r>
              <a:rPr lang="en-ID" sz="1400" dirty="0" err="1"/>
              <a:t>memiliki</a:t>
            </a:r>
            <a:r>
              <a:rPr lang="en-ID" sz="1400" dirty="0"/>
              <a:t> basis coding </a:t>
            </a:r>
            <a:r>
              <a:rPr lang="en-ID" sz="1400" dirty="0" err="1"/>
              <a:t>terpusat</a:t>
            </a:r>
            <a:r>
              <a:rPr lang="en-ID" sz="1400" dirty="0"/>
              <a:t> dan </a:t>
            </a:r>
            <a:r>
              <a:rPr lang="en-ID" sz="1400" dirty="0" err="1"/>
              <a:t>mudah</a:t>
            </a:r>
            <a:r>
              <a:rPr lang="en-ID" sz="1400" dirty="0"/>
              <a:t> di </a:t>
            </a:r>
            <a:r>
              <a:rPr lang="en-ID" sz="1400" dirty="0" err="1"/>
              <a:t>kelola</a:t>
            </a:r>
            <a:r>
              <a:rPr lang="en-ID" sz="1400" dirty="0"/>
              <a:t>. Data-data yang </a:t>
            </a:r>
            <a:r>
              <a:rPr lang="en-ID" sz="1400" dirty="0" err="1"/>
              <a:t>sudah</a:t>
            </a:r>
            <a:r>
              <a:rPr lang="en-ID" sz="1400" dirty="0"/>
              <a:t> </a:t>
            </a:r>
            <a:r>
              <a:rPr lang="en-ID" sz="1400" dirty="0" err="1"/>
              <a:t>kamu</a:t>
            </a:r>
            <a:r>
              <a:rPr lang="en-ID" sz="1400" dirty="0"/>
              <a:t> </a:t>
            </a:r>
            <a:r>
              <a:rPr lang="en-ID" sz="1400" dirty="0" err="1"/>
              <a:t>miliki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mudah</a:t>
            </a:r>
            <a:r>
              <a:rPr lang="en-ID" sz="1400" dirty="0"/>
              <a:t> di </a:t>
            </a:r>
            <a:r>
              <a:rPr lang="en-ID" sz="1400" dirty="0" err="1"/>
              <a:t>akses</a:t>
            </a:r>
            <a:r>
              <a:rPr lang="en-ID" sz="1400" dirty="0"/>
              <a:t> </a:t>
            </a:r>
            <a:r>
              <a:rPr lang="en-ID" sz="1400" dirty="0" err="1"/>
              <a:t>ketika</a:t>
            </a:r>
            <a:r>
              <a:rPr lang="en-ID" sz="1400" dirty="0"/>
              <a:t> </a:t>
            </a:r>
            <a:r>
              <a:rPr lang="en-ID" sz="1400" dirty="0" err="1"/>
              <a:t>dibutuhkan</a:t>
            </a:r>
            <a:r>
              <a:rPr lang="en-ID" sz="1400" dirty="0"/>
              <a:t>. Proses </a:t>
            </a:r>
            <a:r>
              <a:rPr lang="en-ID" sz="1400" dirty="0" err="1"/>
              <a:t>ini</a:t>
            </a:r>
            <a:r>
              <a:rPr lang="en-ID" sz="1400" dirty="0"/>
              <a:t> juga </a:t>
            </a:r>
            <a:r>
              <a:rPr lang="en-ID" sz="1400" dirty="0" err="1"/>
              <a:t>meningkatkan</a:t>
            </a:r>
            <a:r>
              <a:rPr lang="en-ID" sz="1400" dirty="0"/>
              <a:t> </a:t>
            </a:r>
            <a:r>
              <a:rPr lang="en-ID" sz="1400" dirty="0" err="1"/>
              <a:t>keamanan</a:t>
            </a:r>
            <a:r>
              <a:rPr lang="en-ID" sz="1400" dirty="0"/>
              <a:t> programming </a:t>
            </a:r>
            <a:r>
              <a:rPr lang="en-ID" sz="1400" dirty="0" err="1"/>
              <a:t>karena</a:t>
            </a:r>
            <a:r>
              <a:rPr lang="en-ID" sz="1400" dirty="0"/>
              <a:t> </a:t>
            </a:r>
            <a:r>
              <a:rPr lang="en-ID" sz="1400" dirty="0" err="1"/>
              <a:t>terdapat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sz="1400" dirty="0"/>
              <a:t> </a:t>
            </a:r>
            <a:r>
              <a:rPr lang="en-ID" sz="1400" dirty="0" err="1"/>
              <a:t>otentikasi</a:t>
            </a:r>
            <a:r>
              <a:rPr lang="en-ID" sz="1400" dirty="0"/>
              <a:t> di </a:t>
            </a:r>
            <a:r>
              <a:rPr lang="en-ID" sz="1400" dirty="0" err="1"/>
              <a:t>nilai</a:t>
            </a:r>
            <a:r>
              <a:rPr lang="en-ID" sz="1400" dirty="0"/>
              <a:t> </a:t>
            </a:r>
            <a:r>
              <a:rPr lang="en-ID" sz="1400" dirty="0" err="1"/>
              <a:t>cukup</a:t>
            </a:r>
            <a:r>
              <a:rPr lang="en-ID" sz="1400" dirty="0"/>
              <a:t> </a:t>
            </a:r>
            <a:r>
              <a:rPr lang="en-ID" sz="1400" dirty="0" err="1"/>
              <a:t>kuat</a:t>
            </a:r>
            <a:r>
              <a:rPr lang="en-ID" sz="1400" dirty="0"/>
              <a:t> </a:t>
            </a:r>
            <a:r>
              <a:rPr lang="en" sz="1400" dirty="0"/>
              <a:t>&gt;</a:t>
            </a:r>
            <a:endParaRPr sz="1400"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763F4C-CB18-017F-D5A9-FD20D77709DA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EEF6E8-E1E9-7D26-4C43-0D37FEE0D646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B09AF9-AFA7-755D-691C-4784F5655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BED45A-E938-AFD7-DB50-E7755DB0A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7B1B8B-C52A-CB20-D885-5C1B82FA3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sp>
        <p:nvSpPr>
          <p:cNvPr id="7" name="Google Shape;501;p30">
            <a:extLst>
              <a:ext uri="{FF2B5EF4-FFF2-40B4-BE49-F238E27FC236}">
                <a16:creationId xmlns:a16="http://schemas.microsoft.com/office/drawing/2014/main" id="{1705BD7C-1559-0098-67CF-62E5BCDDAFDA}"/>
              </a:ext>
            </a:extLst>
          </p:cNvPr>
          <p:cNvSpPr txBox="1">
            <a:spLocks/>
          </p:cNvSpPr>
          <p:nvPr/>
        </p:nvSpPr>
        <p:spPr>
          <a:xfrm>
            <a:off x="982042" y="1848117"/>
            <a:ext cx="63849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ID" dirty="0">
                <a:solidFill>
                  <a:schemeClr val="accent6"/>
                </a:solidFill>
              </a:rPr>
              <a:t>[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8" name="Google Shape;501;p30">
            <a:extLst>
              <a:ext uri="{FF2B5EF4-FFF2-40B4-BE49-F238E27FC236}">
                <a16:creationId xmlns:a16="http://schemas.microsoft.com/office/drawing/2014/main" id="{99312B76-36CA-616C-1E84-9C157195CFEA}"/>
              </a:ext>
            </a:extLst>
          </p:cNvPr>
          <p:cNvSpPr txBox="1">
            <a:spLocks/>
          </p:cNvSpPr>
          <p:nvPr/>
        </p:nvSpPr>
        <p:spPr>
          <a:xfrm>
            <a:off x="8790430" y="1846623"/>
            <a:ext cx="63849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Code"/>
              <a:buNone/>
              <a:defRPr sz="3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Code"/>
              <a:buNone/>
              <a:defRPr sz="36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</a:rPr>
              <a:t>]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11" name="Google Shape;500;p30">
            <a:extLst>
              <a:ext uri="{FF2B5EF4-FFF2-40B4-BE49-F238E27FC236}">
                <a16:creationId xmlns:a16="http://schemas.microsoft.com/office/drawing/2014/main" id="{1939108D-3007-F2C9-7803-83490B27DBCA}"/>
              </a:ext>
            </a:extLst>
          </p:cNvPr>
          <p:cNvSpPr txBox="1">
            <a:spLocks/>
          </p:cNvSpPr>
          <p:nvPr/>
        </p:nvSpPr>
        <p:spPr>
          <a:xfrm flipH="1">
            <a:off x="1907396" y="586975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10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5000" dirty="0">
                <a:solidFill>
                  <a:srgbClr val="FF5858"/>
                </a:solidFill>
              </a:rPr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33D593-F6E2-303A-2BAB-669AB41002B3}"/>
              </a:ext>
            </a:extLst>
          </p:cNvPr>
          <p:cNvGrpSpPr/>
          <p:nvPr/>
        </p:nvGrpSpPr>
        <p:grpSpPr>
          <a:xfrm rot="21215753">
            <a:off x="-4304088" y="1662483"/>
            <a:ext cx="3924614" cy="2313060"/>
            <a:chOff x="3184073" y="1926771"/>
            <a:chExt cx="3249384" cy="18451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1302535-5BA8-ACDF-A4B5-98E564A86FC5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4B4F67-E5E7-AF53-6DA6-DDF94E7486AD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CAFC09-D9FC-3C61-8630-4B7EC582F94E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8EA69E-D1CD-264A-871C-A3A2A58ABF30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641888-70FA-132C-8761-7735D6763F82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sv-SE" sz="1600" dirty="0">
                  <a:latin typeface="Segoe UI Variable Small" pitchFamily="2" charset="0"/>
                </a:rPr>
                <a:t>OOP memperbolehkan kalian untuk memiliki fungsi beragam, dengan nama dan pekerjaan yang sama, namun dapat di terapkan di berbagai data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5C66E3-ACB9-451B-DC9F-A6F0AFD604B2}"/>
              </a:ext>
            </a:extLst>
          </p:cNvPr>
          <p:cNvGrpSpPr/>
          <p:nvPr/>
        </p:nvGrpSpPr>
        <p:grpSpPr>
          <a:xfrm rot="1128057">
            <a:off x="10347899" y="1634903"/>
            <a:ext cx="3924617" cy="2313077"/>
            <a:chOff x="3184071" y="1926774"/>
            <a:chExt cx="3249388" cy="184514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32414CE-CA2F-E290-E639-E6398DA58573}"/>
                </a:ext>
              </a:extLst>
            </p:cNvPr>
            <p:cNvGrpSpPr/>
            <p:nvPr/>
          </p:nvGrpSpPr>
          <p:grpSpPr>
            <a:xfrm>
              <a:off x="3184071" y="1926774"/>
              <a:ext cx="3249388" cy="1845142"/>
              <a:chOff x="3184071" y="1293651"/>
              <a:chExt cx="2465616" cy="3115075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B1B880-F27E-D950-F408-DEF160B131B1}"/>
                  </a:ext>
                </a:extLst>
              </p:cNvPr>
              <p:cNvSpPr/>
              <p:nvPr/>
            </p:nvSpPr>
            <p:spPr>
              <a:xfrm>
                <a:off x="3184076" y="1293655"/>
                <a:ext cx="2465611" cy="31150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2883C0-0CDC-BF01-EF4E-1E13FB8A7CD4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1ED5FD7-3CEA-7C65-B27E-41B1A2BFA3FA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C84107-63D2-C36B-FC73-D86D7BA3AD0E}"/>
                </a:ext>
              </a:extLst>
            </p:cNvPr>
            <p:cNvSpPr txBox="1"/>
            <p:nvPr/>
          </p:nvSpPr>
          <p:spPr>
            <a:xfrm>
              <a:off x="3385327" y="2223276"/>
              <a:ext cx="2806446" cy="125211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           </a:t>
              </a:r>
              <a:r>
                <a:rPr lang="en-ID" sz="1600" dirty="0" err="1">
                  <a:latin typeface="Segoe UI Variable Small" pitchFamily="2" charset="0"/>
                </a:rPr>
                <a:t>Contoh</a:t>
              </a:r>
              <a:r>
                <a:rPr lang="en-ID" sz="1600" dirty="0">
                  <a:latin typeface="Segoe UI Variable Small" pitchFamily="2" charset="0"/>
                </a:rPr>
                <a:t> OOP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mengembangkan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jenis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arahkan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ke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fungsi-fungsi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mengganti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dasarnya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4097F1-9A96-788F-F98C-17AF9BE19DAA}"/>
              </a:ext>
            </a:extLst>
          </p:cNvPr>
          <p:cNvGrpSpPr/>
          <p:nvPr/>
        </p:nvGrpSpPr>
        <p:grpSpPr>
          <a:xfrm rot="20975093">
            <a:off x="-4451585" y="982930"/>
            <a:ext cx="3924614" cy="2313059"/>
            <a:chOff x="3184073" y="1926772"/>
            <a:chExt cx="3249384" cy="184513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F41A1BD-50DE-7A59-82A3-886AA195C4D2}"/>
                </a:ext>
              </a:extLst>
            </p:cNvPr>
            <p:cNvGrpSpPr/>
            <p:nvPr/>
          </p:nvGrpSpPr>
          <p:grpSpPr>
            <a:xfrm>
              <a:off x="3184073" y="1926772"/>
              <a:ext cx="3249384" cy="1845130"/>
              <a:chOff x="3184071" y="1293650"/>
              <a:chExt cx="2465611" cy="3115063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0BE8772-B22C-817A-96D8-ED9ED6881272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7FD5A0A-C950-7454-769E-27D0453E1FE1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DE7F0E-6071-7A27-586B-6A4178787F6E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E59E62-F6FD-5DB4-97F9-6BF53942032F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membentuk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umum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gunakan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objek-objek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menulisnya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berulang-ulang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D8838D-9B1E-2167-4697-EAA0FC25F719}"/>
              </a:ext>
            </a:extLst>
          </p:cNvPr>
          <p:cNvGrpSpPr/>
          <p:nvPr/>
        </p:nvGrpSpPr>
        <p:grpSpPr>
          <a:xfrm rot="875227">
            <a:off x="9563510" y="1043905"/>
            <a:ext cx="3924614" cy="2313060"/>
            <a:chOff x="3184073" y="1926771"/>
            <a:chExt cx="3249384" cy="18451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BABDE63-072A-318A-028C-F92450C5D9DA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E6D2071-98B5-585C-B917-548946264672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1C4C5FE-E6DA-C233-8CCA-59DE8EFCE21E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304E6FC-7347-3F73-C826-B5A6550C272C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2306CF-47CA-5920-3BEA-0460DA0795A4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adalah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merubah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implementasi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suatu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mengubah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tersebut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35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0.15226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2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-0.00154 L -0.14115 0.005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9212D61-8C2C-321B-39F0-A1FBA98305B4}"/>
              </a:ext>
            </a:extLst>
          </p:cNvPr>
          <p:cNvGrpSpPr/>
          <p:nvPr/>
        </p:nvGrpSpPr>
        <p:grpSpPr>
          <a:xfrm rot="498512">
            <a:off x="3366738" y="1662483"/>
            <a:ext cx="3924614" cy="2313060"/>
            <a:chOff x="3184073" y="1926771"/>
            <a:chExt cx="3249384" cy="184513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076EE49-8E8A-4555-6C12-6ED64C4F18F9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F1AB3F7-5108-FA3F-D929-84EBBD9C9E69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B9060-EAA1-0A57-6FAC-4DCBF01A085C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2E26400-18A9-7FD9-A307-C5E5EF10DC5C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93E595-7493-7043-D309-1218A04C5561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sv-SE" sz="1600" dirty="0">
                  <a:latin typeface="Segoe UI Variable Small" pitchFamily="2" charset="0"/>
                </a:rPr>
                <a:t>OOP memperbolehkan kalian untuk memiliki fungsi beragam, dengan nama dan pekerjaan yang sama, namun dapat di terapkan di berbagai data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31E539-C3E6-E4E6-B9CD-4F57FBA8E450}"/>
              </a:ext>
            </a:extLst>
          </p:cNvPr>
          <p:cNvGrpSpPr/>
          <p:nvPr/>
        </p:nvGrpSpPr>
        <p:grpSpPr>
          <a:xfrm rot="754477">
            <a:off x="3354416" y="1634892"/>
            <a:ext cx="3924615" cy="2313060"/>
            <a:chOff x="3184073" y="1926771"/>
            <a:chExt cx="3249385" cy="184513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587FCFF-3E6B-34EB-75DA-A4C090360DFD}"/>
                </a:ext>
              </a:extLst>
            </p:cNvPr>
            <p:cNvGrpSpPr/>
            <p:nvPr/>
          </p:nvGrpSpPr>
          <p:grpSpPr>
            <a:xfrm>
              <a:off x="3184073" y="1926771"/>
              <a:ext cx="3249385" cy="1845130"/>
              <a:chOff x="3184071" y="1293650"/>
              <a:chExt cx="2465612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841D16-3C69-4051-9408-FE267ACB094B}"/>
                  </a:ext>
                </a:extLst>
              </p:cNvPr>
              <p:cNvSpPr/>
              <p:nvPr/>
            </p:nvSpPr>
            <p:spPr>
              <a:xfrm>
                <a:off x="3184072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B77537-2E39-92E1-EA6B-CAAF1A48CC9F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496D527-ED63-F4A0-141F-4515FDC2B1BF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94DCAF-2637-24A9-2CF2-AC86306072F4}"/>
                </a:ext>
              </a:extLst>
            </p:cNvPr>
            <p:cNvSpPr txBox="1"/>
            <p:nvPr/>
          </p:nvSpPr>
          <p:spPr>
            <a:xfrm>
              <a:off x="3385327" y="2223276"/>
              <a:ext cx="2806446" cy="125211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           </a:t>
              </a:r>
              <a:r>
                <a:rPr lang="en-ID" sz="1600" dirty="0" err="1">
                  <a:latin typeface="Segoe UI Variable Small" pitchFamily="2" charset="0"/>
                </a:rPr>
                <a:t>Contoh</a:t>
              </a:r>
              <a:r>
                <a:rPr lang="en-ID" sz="1600" dirty="0">
                  <a:latin typeface="Segoe UI Variable Small" pitchFamily="2" charset="0"/>
                </a:rPr>
                <a:t> OOP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mengembangkan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jenis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arahkan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ke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fungsi-fungsi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mengganti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dasarnya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61096" y="12936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A30A8B-029C-0E98-9750-638BB8AC908D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B8F0C1-89CD-01C2-159A-3656445ACA17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E9AB2C-4BB2-23E7-6462-F7EA34BD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FB569D-D398-2623-DD4D-455CD9208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307E4A-4F31-101E-6C6B-FD45ECEE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D5FC33-658F-9EFD-5B2B-C17F57AF3B38}"/>
              </a:ext>
            </a:extLst>
          </p:cNvPr>
          <p:cNvGrpSpPr/>
          <p:nvPr/>
        </p:nvGrpSpPr>
        <p:grpSpPr>
          <a:xfrm rot="296978">
            <a:off x="3167784" y="1616636"/>
            <a:ext cx="3924614" cy="2313059"/>
            <a:chOff x="3184073" y="1926772"/>
            <a:chExt cx="3249384" cy="18451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D841A0-619E-C30C-517C-680487C70F24}"/>
                </a:ext>
              </a:extLst>
            </p:cNvPr>
            <p:cNvGrpSpPr/>
            <p:nvPr/>
          </p:nvGrpSpPr>
          <p:grpSpPr>
            <a:xfrm>
              <a:off x="3184073" y="1926772"/>
              <a:ext cx="3249384" cy="1845130"/>
              <a:chOff x="3184071" y="1293650"/>
              <a:chExt cx="2465611" cy="3115063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DF8D38A-076A-E431-A90F-A522C2E9CA8C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4A168BC-DBA6-7865-266C-4C758BBAEC0B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8AF64D-3E92-9592-D4CE-772FF273A630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08D17B-B18B-3CB4-C982-E8648749093E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membentuk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umum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gunakan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objek-objek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menulisnya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berulang-ulang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FB3A06-CB47-2553-1454-02A5E02C04D9}"/>
              </a:ext>
            </a:extLst>
          </p:cNvPr>
          <p:cNvGrpSpPr/>
          <p:nvPr/>
        </p:nvGrpSpPr>
        <p:grpSpPr>
          <a:xfrm>
            <a:off x="3172077" y="1589732"/>
            <a:ext cx="3924614" cy="2313060"/>
            <a:chOff x="3184073" y="1926771"/>
            <a:chExt cx="3249384" cy="184513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EDC5C8-442C-F6F0-376B-068203897A4F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869E60-714B-4109-1DA7-E9248E6D343F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9EF29A-9F71-4CE7-1B12-AFB5719EBE53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916BB31-8AA1-B029-B9BC-E4F40BD0F430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69EFD0-8588-A9F7-BDE4-69A5E993925C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adalah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merubah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implementasi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suatu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mengubah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tersebut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5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9212D61-8C2C-321B-39F0-A1FBA98305B4}"/>
              </a:ext>
            </a:extLst>
          </p:cNvPr>
          <p:cNvGrpSpPr/>
          <p:nvPr/>
        </p:nvGrpSpPr>
        <p:grpSpPr>
          <a:xfrm rot="498512">
            <a:off x="3366738" y="1662483"/>
            <a:ext cx="3924614" cy="2313060"/>
            <a:chOff x="3184073" y="1926771"/>
            <a:chExt cx="3249384" cy="184513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076EE49-8E8A-4555-6C12-6ED64C4F18F9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F1AB3F7-5108-FA3F-D929-84EBBD9C9E69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B9060-EAA1-0A57-6FAC-4DCBF01A085C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2E26400-18A9-7FD9-A307-C5E5EF10DC5C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93E595-7493-7043-D309-1218A04C5561}"/>
                </a:ext>
              </a:extLst>
            </p:cNvPr>
            <p:cNvSpPr txBox="1"/>
            <p:nvPr/>
          </p:nvSpPr>
          <p:spPr>
            <a:xfrm>
              <a:off x="3385327" y="2264560"/>
              <a:ext cx="2806446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sv-SE" dirty="0">
                  <a:latin typeface="Segoe UI Variable Small" pitchFamily="2" charset="0"/>
                </a:rPr>
                <a:t>OOP memperbolehkan kalian untuk memiliki fungsi beragam, dengan nama dan pekerjaan yang sama, namun dapat di terapkan di berbagai data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31E539-C3E6-E4E6-B9CD-4F57FBA8E450}"/>
              </a:ext>
            </a:extLst>
          </p:cNvPr>
          <p:cNvGrpSpPr/>
          <p:nvPr/>
        </p:nvGrpSpPr>
        <p:grpSpPr>
          <a:xfrm rot="1015016">
            <a:off x="3322440" y="1647267"/>
            <a:ext cx="3924614" cy="2313060"/>
            <a:chOff x="3184073" y="1926771"/>
            <a:chExt cx="3249384" cy="184513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587FCFF-3E6B-34EB-75DA-A4C090360DFD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841D16-3C69-4051-9408-FE267ACB094B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B77537-2E39-92E1-EA6B-CAAF1A48CC9F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496D527-ED63-F4A0-141F-4515FDC2B1BF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94DCAF-2637-24A9-2CF2-AC86306072F4}"/>
                </a:ext>
              </a:extLst>
            </p:cNvPr>
            <p:cNvSpPr txBox="1"/>
            <p:nvPr/>
          </p:nvSpPr>
          <p:spPr>
            <a:xfrm>
              <a:off x="3385327" y="2223276"/>
              <a:ext cx="2806446" cy="125211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          	 </a:t>
              </a:r>
              <a:r>
                <a:rPr lang="en-ID" sz="1600" dirty="0" err="1">
                  <a:latin typeface="Segoe UI Variable Small" pitchFamily="2" charset="0"/>
                </a:rPr>
                <a:t>Contoh</a:t>
              </a:r>
              <a:r>
                <a:rPr lang="en-ID" sz="1600" dirty="0">
                  <a:latin typeface="Segoe UI Variable Small" pitchFamily="2" charset="0"/>
                </a:rPr>
                <a:t> OOP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mengembangkan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jenis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arahkan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ke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fungsi-fungsi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mengganti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dasarnya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Kesimpulan </a:t>
            </a:r>
            <a:r>
              <a:rPr lang="en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61096" y="12936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A30A8B-029C-0E98-9750-638BB8AC908D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B8F0C1-89CD-01C2-159A-3656445ACA17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E9AB2C-4BB2-23E7-6462-F7EA34BD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FB569D-D398-2623-DD4D-455CD9208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307E4A-4F31-101E-6C6B-FD45ECEE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D5FC33-658F-9EFD-5B2B-C17F57AF3B38}"/>
              </a:ext>
            </a:extLst>
          </p:cNvPr>
          <p:cNvGrpSpPr/>
          <p:nvPr/>
        </p:nvGrpSpPr>
        <p:grpSpPr>
          <a:xfrm>
            <a:off x="3224953" y="1658954"/>
            <a:ext cx="3924614" cy="2313059"/>
            <a:chOff x="3184073" y="1926772"/>
            <a:chExt cx="3249384" cy="18451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D841A0-619E-C30C-517C-680487C70F24}"/>
                </a:ext>
              </a:extLst>
            </p:cNvPr>
            <p:cNvGrpSpPr/>
            <p:nvPr/>
          </p:nvGrpSpPr>
          <p:grpSpPr>
            <a:xfrm>
              <a:off x="3184073" y="1926772"/>
              <a:ext cx="3249384" cy="1845130"/>
              <a:chOff x="3184071" y="1293650"/>
              <a:chExt cx="2465611" cy="3115063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DF8D38A-076A-E431-A90F-A522C2E9CA8C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4A168BC-DBA6-7865-266C-4C758BBAEC0B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8AF64D-3E92-9592-D4CE-772FF273A630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08D17B-B18B-3CB4-C982-E8648749093E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membentuk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umum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gunakan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objek-objek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menulisnya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berulang-ulang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FB3A06-CB47-2553-1454-02A5E02C04D9}"/>
              </a:ext>
            </a:extLst>
          </p:cNvPr>
          <p:cNvGrpSpPr/>
          <p:nvPr/>
        </p:nvGrpSpPr>
        <p:grpSpPr>
          <a:xfrm>
            <a:off x="-4105186" y="1696435"/>
            <a:ext cx="3924614" cy="2313060"/>
            <a:chOff x="3184073" y="1926771"/>
            <a:chExt cx="3249384" cy="184513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EDC5C8-442C-F6F0-376B-068203897A4F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869E60-714B-4109-1DA7-E9248E6D343F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9EF29A-9F71-4CE7-1B12-AFB5719EBE53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916BB31-8AA1-B029-B9BC-E4F40BD0F430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69EFD0-8588-A9F7-BDE4-69A5E993925C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adalah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merubah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implementasi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suatu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mengubah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tersebut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209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9212D61-8C2C-321B-39F0-A1FBA98305B4}"/>
              </a:ext>
            </a:extLst>
          </p:cNvPr>
          <p:cNvGrpSpPr/>
          <p:nvPr/>
        </p:nvGrpSpPr>
        <p:grpSpPr>
          <a:xfrm rot="498512">
            <a:off x="3366738" y="1662483"/>
            <a:ext cx="3924614" cy="2313060"/>
            <a:chOff x="3184073" y="1926771"/>
            <a:chExt cx="3249384" cy="184513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076EE49-8E8A-4555-6C12-6ED64C4F18F9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F1AB3F7-5108-FA3F-D929-84EBBD9C9E69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B9060-EAA1-0A57-6FAC-4DCBF01A085C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2E26400-18A9-7FD9-A307-C5E5EF10DC5C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93E595-7493-7043-D309-1218A04C5561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sv-SE" sz="1600" dirty="0">
                  <a:latin typeface="Segoe UI Variable Small" pitchFamily="2" charset="0"/>
                </a:rPr>
                <a:t>OOP memperbolehkan kalian untuk memiliki fungsi beragam, dengan nama dan pekerjaan yang sama, namun dapat di terapkan di berbagai data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31E539-C3E6-E4E6-B9CD-4F57FBA8E450}"/>
              </a:ext>
            </a:extLst>
          </p:cNvPr>
          <p:cNvGrpSpPr/>
          <p:nvPr/>
        </p:nvGrpSpPr>
        <p:grpSpPr>
          <a:xfrm>
            <a:off x="3152921" y="1735233"/>
            <a:ext cx="3924614" cy="2313060"/>
            <a:chOff x="3184073" y="1926771"/>
            <a:chExt cx="3249384" cy="184513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587FCFF-3E6B-34EB-75DA-A4C090360DFD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841D16-3C69-4051-9408-FE267ACB094B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B77537-2E39-92E1-EA6B-CAAF1A48CC9F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496D527-ED63-F4A0-141F-4515FDC2B1BF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94DCAF-2637-24A9-2CF2-AC86306072F4}"/>
                </a:ext>
              </a:extLst>
            </p:cNvPr>
            <p:cNvSpPr txBox="1"/>
            <p:nvPr/>
          </p:nvSpPr>
          <p:spPr>
            <a:xfrm>
              <a:off x="3385327" y="2223276"/>
              <a:ext cx="2806446" cy="125211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	 </a:t>
              </a:r>
              <a:r>
                <a:rPr lang="en-ID" sz="1600" dirty="0" err="1">
                  <a:latin typeface="Segoe UI Variable Small" pitchFamily="2" charset="0"/>
                </a:rPr>
                <a:t>Contoh</a:t>
              </a:r>
              <a:r>
                <a:rPr lang="en-ID" sz="1600" dirty="0">
                  <a:latin typeface="Segoe UI Variable Small" pitchFamily="2" charset="0"/>
                </a:rPr>
                <a:t> OOP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mengembangkan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jenis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arahkan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ke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fungsi-fungsi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mengganti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dasarnya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61096" y="12936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A30A8B-029C-0E98-9750-638BB8AC908D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B8F0C1-89CD-01C2-159A-3656445ACA17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E9AB2C-4BB2-23E7-6462-F7EA34BD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FB569D-D398-2623-DD4D-455CD9208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307E4A-4F31-101E-6C6B-FD45ECEE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D5FC33-658F-9EFD-5B2B-C17F57AF3B38}"/>
              </a:ext>
            </a:extLst>
          </p:cNvPr>
          <p:cNvGrpSpPr/>
          <p:nvPr/>
        </p:nvGrpSpPr>
        <p:grpSpPr>
          <a:xfrm>
            <a:off x="-4081373" y="1933906"/>
            <a:ext cx="3924614" cy="2313059"/>
            <a:chOff x="3184073" y="1926772"/>
            <a:chExt cx="3249384" cy="18451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D841A0-619E-C30C-517C-680487C70F24}"/>
                </a:ext>
              </a:extLst>
            </p:cNvPr>
            <p:cNvGrpSpPr/>
            <p:nvPr/>
          </p:nvGrpSpPr>
          <p:grpSpPr>
            <a:xfrm>
              <a:off x="3184073" y="1926772"/>
              <a:ext cx="3249384" cy="1845130"/>
              <a:chOff x="3184071" y="1293650"/>
              <a:chExt cx="2465611" cy="3115063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DF8D38A-076A-E431-A90F-A522C2E9CA8C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4A168BC-DBA6-7865-266C-4C758BBAEC0B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8AF64D-3E92-9592-D4CE-772FF273A630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08D17B-B18B-3CB4-C982-E8648749093E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membentuk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umum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gunakan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objek-objek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menulisnya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berulang-ulang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FB3A06-CB47-2553-1454-02A5E02C04D9}"/>
              </a:ext>
            </a:extLst>
          </p:cNvPr>
          <p:cNvGrpSpPr/>
          <p:nvPr/>
        </p:nvGrpSpPr>
        <p:grpSpPr>
          <a:xfrm>
            <a:off x="-4105186" y="1696435"/>
            <a:ext cx="3924614" cy="2313060"/>
            <a:chOff x="3184073" y="1926771"/>
            <a:chExt cx="3249384" cy="184513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EDC5C8-442C-F6F0-376B-068203897A4F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869E60-714B-4109-1DA7-E9248E6D343F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9EF29A-9F71-4CE7-1B12-AFB5719EBE53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916BB31-8AA1-B029-B9BC-E4F40BD0F430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69EFD0-8588-A9F7-BDE4-69A5E993925C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adalah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merubah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implementasi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suatu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mengubah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tersebut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77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9212D61-8C2C-321B-39F0-A1FBA98305B4}"/>
              </a:ext>
            </a:extLst>
          </p:cNvPr>
          <p:cNvGrpSpPr/>
          <p:nvPr/>
        </p:nvGrpSpPr>
        <p:grpSpPr>
          <a:xfrm>
            <a:off x="3366738" y="1662483"/>
            <a:ext cx="3924614" cy="2313060"/>
            <a:chOff x="3184073" y="1926771"/>
            <a:chExt cx="3249384" cy="184513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076EE49-8E8A-4555-6C12-6ED64C4F18F9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F1AB3F7-5108-FA3F-D929-84EBBD9C9E69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62B9060-EAA1-0A57-6FAC-4DCBF01A085C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2E26400-18A9-7FD9-A307-C5E5EF10DC5C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93E595-7493-7043-D309-1218A04C5561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sv-SE" sz="1600" dirty="0">
                  <a:latin typeface="Segoe UI Variable Small" pitchFamily="2" charset="0"/>
                </a:rPr>
                <a:t>OOP memperbolehkan kalian untuk memiliki fungsi beragam, dengan nama dan pekerjaan yang sama, namun dapat di terapkan di berbagai data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31E539-C3E6-E4E6-B9CD-4F57FBA8E450}"/>
              </a:ext>
            </a:extLst>
          </p:cNvPr>
          <p:cNvGrpSpPr/>
          <p:nvPr/>
        </p:nvGrpSpPr>
        <p:grpSpPr>
          <a:xfrm>
            <a:off x="-4057562" y="1995161"/>
            <a:ext cx="3924614" cy="2313061"/>
            <a:chOff x="3184073" y="1926771"/>
            <a:chExt cx="3249384" cy="184513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587FCFF-3E6B-34EB-75DA-A4C090360DFD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1"/>
              <a:chOff x="3184071" y="1293650"/>
              <a:chExt cx="2465611" cy="3115065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C841D16-3C69-4051-9408-FE267ACB094B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B77537-2E39-92E1-EA6B-CAAF1A48CC9F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496D527-ED63-F4A0-141F-4515FDC2B1BF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94DCAF-2637-24A9-2CF2-AC86306072F4}"/>
                </a:ext>
              </a:extLst>
            </p:cNvPr>
            <p:cNvSpPr txBox="1"/>
            <p:nvPr/>
          </p:nvSpPr>
          <p:spPr>
            <a:xfrm>
              <a:off x="3385327" y="2223276"/>
              <a:ext cx="2806446" cy="125211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	 </a:t>
              </a:r>
              <a:r>
                <a:rPr lang="en-ID" sz="1600" dirty="0" err="1">
                  <a:latin typeface="Segoe UI Variable Small" pitchFamily="2" charset="0"/>
                </a:rPr>
                <a:t>Contoh</a:t>
              </a:r>
              <a:r>
                <a:rPr lang="en-ID" sz="1600" dirty="0">
                  <a:latin typeface="Segoe UI Variable Small" pitchFamily="2" charset="0"/>
                </a:rPr>
                <a:t> OOP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mengembangkan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jenis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arahkan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ke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fungsi-fungsi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mengganti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fungsi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dasarnya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61096" y="12936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index.html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A30A8B-029C-0E98-9750-638BB8AC908D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B8F0C1-89CD-01C2-159A-3656445ACA17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E9AB2C-4BB2-23E7-6462-F7EA34BDE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FB569D-D398-2623-DD4D-455CD9208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307E4A-4F31-101E-6C6B-FD45ECEE0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D5FC33-658F-9EFD-5B2B-C17F57AF3B38}"/>
              </a:ext>
            </a:extLst>
          </p:cNvPr>
          <p:cNvGrpSpPr/>
          <p:nvPr/>
        </p:nvGrpSpPr>
        <p:grpSpPr>
          <a:xfrm>
            <a:off x="-4081373" y="1933906"/>
            <a:ext cx="3924614" cy="2313059"/>
            <a:chOff x="3184073" y="1926772"/>
            <a:chExt cx="3249384" cy="184513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D841A0-619E-C30C-517C-680487C70F24}"/>
                </a:ext>
              </a:extLst>
            </p:cNvPr>
            <p:cNvGrpSpPr/>
            <p:nvPr/>
          </p:nvGrpSpPr>
          <p:grpSpPr>
            <a:xfrm>
              <a:off x="3184073" y="1926772"/>
              <a:ext cx="3249384" cy="1845130"/>
              <a:chOff x="3184071" y="1293650"/>
              <a:chExt cx="2465611" cy="3115063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DF8D38A-076A-E431-A90F-A522C2E9CA8C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4A168BC-DBA6-7865-266C-4C758BBAEC0B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8AF64D-3E92-9592-D4CE-772FF273A630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D08D17B-B18B-3CB4-C982-E8648749093E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membentuk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umum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dapat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gunakan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untuk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objek-objek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lainnya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menulisnya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berulang-ulang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FB3A06-CB47-2553-1454-02A5E02C04D9}"/>
              </a:ext>
            </a:extLst>
          </p:cNvPr>
          <p:cNvGrpSpPr/>
          <p:nvPr/>
        </p:nvGrpSpPr>
        <p:grpSpPr>
          <a:xfrm>
            <a:off x="-4105186" y="1696435"/>
            <a:ext cx="3924614" cy="2313060"/>
            <a:chOff x="3184073" y="1926771"/>
            <a:chExt cx="3249384" cy="184513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EDC5C8-442C-F6F0-376B-068203897A4F}"/>
                </a:ext>
              </a:extLst>
            </p:cNvPr>
            <p:cNvGrpSpPr/>
            <p:nvPr/>
          </p:nvGrpSpPr>
          <p:grpSpPr>
            <a:xfrm>
              <a:off x="3184073" y="1926771"/>
              <a:ext cx="3249384" cy="1845130"/>
              <a:chOff x="3184071" y="1293650"/>
              <a:chExt cx="2465611" cy="3115064"/>
            </a:xfrm>
            <a:effectLst>
              <a:outerShdw blurRad="50800" dist="38100" dir="2700000" algn="tl" rotWithShape="0">
                <a:srgbClr val="FFFFFF">
                  <a:alpha val="40000"/>
                </a:srgb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C869E60-714B-4109-1DA7-E9248E6D343F}"/>
                  </a:ext>
                </a:extLst>
              </p:cNvPr>
              <p:cNvSpPr/>
              <p:nvPr/>
            </p:nvSpPr>
            <p:spPr>
              <a:xfrm>
                <a:off x="3184071" y="1293650"/>
                <a:ext cx="2465611" cy="31150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59EF29A-9F71-4CE7-1B12-AFB5719EBE53}"/>
                  </a:ext>
                </a:extLst>
              </p:cNvPr>
              <p:cNvSpPr/>
              <p:nvPr/>
            </p:nvSpPr>
            <p:spPr>
              <a:xfrm>
                <a:off x="3184071" y="1293651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916BB31-8AA1-B029-B9BC-E4F40BD0F430}"/>
                  </a:ext>
                </a:extLst>
              </p:cNvPr>
              <p:cNvSpPr/>
              <p:nvPr/>
            </p:nvSpPr>
            <p:spPr>
              <a:xfrm>
                <a:off x="3184071" y="4243727"/>
                <a:ext cx="2465610" cy="164986"/>
              </a:xfrm>
              <a:prstGeom prst="rect">
                <a:avLst/>
              </a:prstGeom>
              <a:solidFill>
                <a:schemeClr val="accent6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just"/>
                <a:endParaRPr lang="en-ID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769EFD0-8588-A9F7-BDE4-69A5E993925C}"/>
                </a:ext>
              </a:extLst>
            </p:cNvPr>
            <p:cNvSpPr txBox="1"/>
            <p:nvPr/>
          </p:nvSpPr>
          <p:spPr>
            <a:xfrm>
              <a:off x="3385327" y="2321481"/>
              <a:ext cx="2806446" cy="105570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just"/>
              <a:r>
                <a:rPr lang="en-ID" sz="1600" dirty="0">
                  <a:latin typeface="Segoe UI Variable Small" pitchFamily="2" charset="0"/>
                </a:rPr>
                <a:t>     OOP </a:t>
              </a:r>
              <a:r>
                <a:rPr lang="en-ID" sz="1600" dirty="0" err="1">
                  <a:latin typeface="Segoe UI Variable Small" pitchFamily="2" charset="0"/>
                </a:rPr>
                <a:t>adalah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yang </a:t>
              </a:r>
              <a:r>
                <a:rPr lang="en-ID" sz="1600" dirty="0" err="1">
                  <a:latin typeface="Segoe UI Variable Small" pitchFamily="2" charset="0"/>
                </a:rPr>
                <a:t>memudahkan</a:t>
              </a:r>
              <a:r>
                <a:rPr lang="en-ID" sz="1600" dirty="0">
                  <a:latin typeface="Segoe UI Variable Small" pitchFamily="2" charset="0"/>
                </a:rPr>
                <a:t> kalian </a:t>
              </a:r>
              <a:r>
                <a:rPr lang="en-ID" sz="1600" dirty="0" err="1">
                  <a:latin typeface="Segoe UI Variable Small" pitchFamily="2" charset="0"/>
                </a:rPr>
                <a:t>merubah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implementasi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suatu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tanpa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harus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mengubah</a:t>
              </a:r>
              <a:r>
                <a:rPr lang="en-ID" sz="1600" dirty="0">
                  <a:latin typeface="Segoe UI Variable Small" pitchFamily="2" charset="0"/>
                </a:rPr>
                <a:t> data dan </a:t>
              </a:r>
              <a:r>
                <a:rPr lang="en-ID" sz="1600" dirty="0" err="1">
                  <a:latin typeface="Segoe UI Variable Small" pitchFamily="2" charset="0"/>
                </a:rPr>
                <a:t>metode</a:t>
              </a:r>
              <a:r>
                <a:rPr lang="en-ID" sz="1600" dirty="0">
                  <a:latin typeface="Segoe UI Variable Small" pitchFamily="2" charset="0"/>
                </a:rPr>
                <a:t> di </a:t>
              </a:r>
              <a:r>
                <a:rPr lang="en-ID" sz="1600" dirty="0" err="1">
                  <a:latin typeface="Segoe UI Variable Small" pitchFamily="2" charset="0"/>
                </a:rPr>
                <a:t>dalam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objek</a:t>
              </a:r>
              <a:r>
                <a:rPr lang="en-ID" sz="1600" dirty="0">
                  <a:latin typeface="Segoe UI Variable Small" pitchFamily="2" charset="0"/>
                </a:rPr>
                <a:t> </a:t>
              </a:r>
              <a:r>
                <a:rPr lang="en-ID" sz="1600" dirty="0" err="1">
                  <a:latin typeface="Segoe UI Variable Small" pitchFamily="2" charset="0"/>
                </a:rPr>
                <a:t>tersebut</a:t>
              </a:r>
              <a:endParaRPr lang="en-ID" sz="1600" dirty="0">
                <a:latin typeface="Segoe UI Variable Small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4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</a:t>
            </a:r>
            <a:r>
              <a:rPr lang="en" sz="5000" dirty="0"/>
              <a:t> </a:t>
            </a:r>
            <a:r>
              <a:rPr lang="en" sz="2800" dirty="0">
                <a:solidFill>
                  <a:schemeClr val="accent3"/>
                </a:solidFill>
              </a:rPr>
              <a:t> </a:t>
            </a:r>
            <a:r>
              <a:rPr lang="en" sz="6000" dirty="0">
                <a:solidFill>
                  <a:schemeClr val="accent2"/>
                </a:solidFill>
              </a:rPr>
              <a:t>YOU;</a:t>
            </a:r>
            <a:r>
              <a:rPr lang="en" sz="5000" dirty="0">
                <a:solidFill>
                  <a:schemeClr val="accent2"/>
                </a:solidFill>
              </a:rPr>
              <a:t> </a:t>
            </a:r>
            <a:endParaRPr sz="5000" dirty="0">
              <a:solidFill>
                <a:schemeClr val="accent2"/>
              </a:solidFill>
            </a:endParaRPr>
          </a:p>
        </p:txBody>
      </p:sp>
      <p:sp>
        <p:nvSpPr>
          <p:cNvPr id="823" name="Google Shape;823;p4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index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824" name="Google Shape;824;p40"/>
          <p:cNvSpPr txBox="1"/>
          <p:nvPr/>
        </p:nvSpPr>
        <p:spPr>
          <a:xfrm>
            <a:off x="5665858" y="640467"/>
            <a:ext cx="2746917" cy="386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9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39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825" name="Google Shape;825;p40"/>
          <p:cNvCxnSpPr>
            <a:cxnSpLocks/>
            <a:endCxn id="824" idx="0"/>
          </p:cNvCxnSpPr>
          <p:nvPr/>
        </p:nvCxnSpPr>
        <p:spPr>
          <a:xfrm flipV="1">
            <a:off x="5918909" y="640467"/>
            <a:ext cx="1120408" cy="844338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6" name="Google Shape;826;p4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style.css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C70A6-7890-B73D-9149-BA716E089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630" y="-1779116"/>
            <a:ext cx="7261323" cy="846818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E988C9-921D-15A4-42CE-1C3890173FB2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6D201A-D31B-33BA-81C2-4BAE7B5DC45E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41D764-9DAD-D871-BC5A-BEDA92AC2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72D4AC-A1BB-4668-4B33-E2A51829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78" b="90741" l="422" r="95781">
                          <a14:foregroundMark x1="4641" y1="50000" x2="4641" y2="50000"/>
                          <a14:foregroundMark x1="90295" y1="51111" x2="90295" y2="51111"/>
                          <a14:foregroundMark x1="66667" y1="7778" x2="66667" y2="7778"/>
                          <a14:foregroundMark x1="95781" y1="51111" x2="95781" y2="51111"/>
                          <a14:foregroundMark x1="56962" y1="91111" x2="56962" y2="91111"/>
                          <a14:foregroundMark x1="68776" y1="88148" x2="68776" y2="88148"/>
                          <a14:foregroundMark x1="49789" y1="58519" x2="51055" y2="60741"/>
                          <a14:foregroundMark x1="53165" y1="60370" x2="53165" y2="60370"/>
                          <a14:foregroundMark x1="59494" y1="51481" x2="59494" y2="51481"/>
                          <a14:foregroundMark x1="59494" y1="51481" x2="52743" y2="49630"/>
                          <a14:foregroundMark x1="422" y1="51481" x2="422" y2="51481"/>
                          <a14:foregroundMark x1="1688" y1="50370" x2="1688" y2="50370"/>
                          <a14:foregroundMark x1="5907" y1="42222" x2="2954" y2="45926"/>
                          <a14:foregroundMark x1="4641" y1="48148" x2="3376" y2="562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FD3907-1604-DB31-5F70-EC18B931F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7B1F2E21-6148-883D-E15B-585D37D54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97" y="2838054"/>
            <a:ext cx="830410" cy="4781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D7A5788-BF74-EA2E-13D7-76D1603F8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684" y="3473692"/>
            <a:ext cx="1169877" cy="11830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057FDA-909F-9E06-4AD2-80DA61C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077" y="2823569"/>
            <a:ext cx="1228858" cy="5476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E13260-9406-1A5B-0B63-758B471DF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633" y="1674281"/>
            <a:ext cx="808277" cy="8082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678533-931D-67F2-19D3-B9FCF809D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077" y="1388463"/>
            <a:ext cx="1647296" cy="14209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27D0661-76AF-42D2-298F-3C3D6AC63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106683"/>
              </p:ext>
            </p:extLst>
          </p:nvPr>
        </p:nvGraphicFramePr>
        <p:xfrm>
          <a:off x="562554" y="1307493"/>
          <a:ext cx="6415762" cy="3062688"/>
        </p:xfrm>
        <a:graphic>
          <a:graphicData uri="http://schemas.openxmlformats.org/drawingml/2006/table">
            <a:tbl>
              <a:tblPr firstRow="1" bandRow="1">
                <a:tableStyleId>{2DB13FBA-E963-42AD-96D5-314CCE283895}</a:tableStyleId>
              </a:tblPr>
              <a:tblGrid>
                <a:gridCol w="2002393">
                  <a:extLst>
                    <a:ext uri="{9D8B030D-6E8A-4147-A177-3AD203B41FA5}">
                      <a16:colId xmlns:a16="http://schemas.microsoft.com/office/drawing/2014/main" val="3210366908"/>
                    </a:ext>
                  </a:extLst>
                </a:gridCol>
                <a:gridCol w="4413369">
                  <a:extLst>
                    <a:ext uri="{9D8B030D-6E8A-4147-A177-3AD203B41FA5}">
                      <a16:colId xmlns:a16="http://schemas.microsoft.com/office/drawing/2014/main" val="2266423203"/>
                    </a:ext>
                  </a:extLst>
                </a:gridCol>
              </a:tblGrid>
              <a:tr h="510448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accent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Dubai" panose="020B0503030403030204" pitchFamily="34" charset="-78"/>
                        </a:rPr>
                        <a:t>Bahasa Program</a:t>
                      </a:r>
                      <a:endParaRPr lang="en-ID" sz="1600" dirty="0">
                        <a:solidFill>
                          <a:schemeClr val="accent6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Dubai" panose="020B0503030403030204" pitchFamily="34" charset="-78"/>
                      </a:endParaRPr>
                    </a:p>
                  </a:txBody>
                  <a:tcPr anchor="ctr">
                    <a:solidFill>
                      <a:srgbClr val="2119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Framework</a:t>
                      </a:r>
                      <a:endParaRPr lang="en-ID" dirty="0">
                        <a:solidFill>
                          <a:schemeClr val="accent6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>
                    <a:solidFill>
                      <a:srgbClr val="2119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54528"/>
                  </a:ext>
                </a:extLst>
              </a:tr>
              <a:tr h="510448">
                <a:tc>
                  <a:txBody>
                    <a:bodyPr/>
                    <a:lstStyle/>
                    <a:p>
                      <a:r>
                        <a:rPr lang="en-US" dirty="0"/>
                        <a:t>PHP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48292"/>
                  </a:ext>
                </a:extLst>
              </a:tr>
              <a:tr h="510448">
                <a:tc>
                  <a:txBody>
                    <a:bodyPr/>
                    <a:lstStyle/>
                    <a:p>
                      <a:r>
                        <a:rPr lang="en-US" dirty="0" err="1"/>
                        <a:t>Javascript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53830"/>
                  </a:ext>
                </a:extLst>
              </a:tr>
              <a:tr h="510448"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55332"/>
                  </a:ext>
                </a:extLst>
              </a:tr>
              <a:tr h="510448"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68028"/>
                  </a:ext>
                </a:extLst>
              </a:tr>
              <a:tr h="510448">
                <a:tc>
                  <a:txBody>
                    <a:bodyPr/>
                    <a:lstStyle/>
                    <a:p>
                      <a:r>
                        <a:rPr lang="en-US" dirty="0"/>
                        <a:t>CSS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6219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91FF8E3-D6AA-2BBD-9402-E5B59BADE525}"/>
              </a:ext>
            </a:extLst>
          </p:cNvPr>
          <p:cNvSpPr/>
          <p:nvPr/>
        </p:nvSpPr>
        <p:spPr>
          <a:xfrm>
            <a:off x="1" y="0"/>
            <a:ext cx="914400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3B7EB495-846F-01A4-D56E-412C8CC644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3538" y="59417"/>
            <a:ext cx="281215" cy="281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2073D-5BA4-99BE-8C76-0925FB2C301D}"/>
              </a:ext>
            </a:extLst>
          </p:cNvPr>
          <p:cNvSpPr txBox="1"/>
          <p:nvPr/>
        </p:nvSpPr>
        <p:spPr>
          <a:xfrm>
            <a:off x="7962119" y="-288878"/>
            <a:ext cx="28121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-</a:t>
            </a:r>
            <a:endParaRPr lang="en-ID" sz="4800" dirty="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C5D3A-E2D7-9DFE-DCA8-CCCDBCADE3A4}"/>
              </a:ext>
            </a:extLst>
          </p:cNvPr>
          <p:cNvGrpSpPr/>
          <p:nvPr/>
        </p:nvGrpSpPr>
        <p:grpSpPr>
          <a:xfrm>
            <a:off x="8342829" y="59269"/>
            <a:ext cx="282928" cy="279524"/>
            <a:chOff x="1477439" y="1202267"/>
            <a:chExt cx="351363" cy="347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84C744-E7C5-D506-1247-D5BAF29F1109}"/>
                </a:ext>
              </a:extLst>
            </p:cNvPr>
            <p:cNvSpPr/>
            <p:nvPr/>
          </p:nvSpPr>
          <p:spPr>
            <a:xfrm>
              <a:off x="1532468" y="1202267"/>
              <a:ext cx="296334" cy="2963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8A8263-B36C-3A44-D30D-848C4D719BCB}"/>
                </a:ext>
              </a:extLst>
            </p:cNvPr>
            <p:cNvSpPr/>
            <p:nvPr/>
          </p:nvSpPr>
          <p:spPr>
            <a:xfrm>
              <a:off x="1477439" y="1253069"/>
              <a:ext cx="296334" cy="2963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5A3E7D-A0D0-446E-0F9A-703777CAECCB}"/>
              </a:ext>
            </a:extLst>
          </p:cNvPr>
          <p:cNvSpPr/>
          <p:nvPr/>
        </p:nvSpPr>
        <p:spPr>
          <a:xfrm>
            <a:off x="562554" y="40722"/>
            <a:ext cx="2256846" cy="359328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accent5"/>
                </a:solidFill>
                <a:latin typeface="Corbel" panose="020B0503020204020204" pitchFamily="34" charset="0"/>
              </a:rPr>
              <a:t>FrameWork</a:t>
            </a:r>
            <a:endParaRPr lang="en-ID" sz="1200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B93999DD-CEA2-0F4C-9732-643D9F0D6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2143" y="100176"/>
            <a:ext cx="150546" cy="150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09525-3416-A5EA-E6BF-C4A124142DA8}"/>
              </a:ext>
            </a:extLst>
          </p:cNvPr>
          <p:cNvSpPr txBox="1"/>
          <p:nvPr/>
        </p:nvSpPr>
        <p:spPr>
          <a:xfrm>
            <a:off x="7388513" y="-72444"/>
            <a:ext cx="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ID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F7657-1BDB-8B67-1421-5F767159DEDA}"/>
              </a:ext>
            </a:extLst>
          </p:cNvPr>
          <p:cNvSpPr/>
          <p:nvPr/>
        </p:nvSpPr>
        <p:spPr>
          <a:xfrm>
            <a:off x="0" y="400050"/>
            <a:ext cx="9144000" cy="5421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SOFTWARE Framework</a:t>
            </a:r>
            <a:endParaRPr lang="en-ID" sz="2000" b="1" dirty="0">
              <a:solidFill>
                <a:schemeClr val="accent5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CD1E94CF-F9D2-76C5-E5CA-03E94D5863F7}"/>
              </a:ext>
            </a:extLst>
          </p:cNvPr>
          <p:cNvSpPr/>
          <p:nvPr/>
        </p:nvSpPr>
        <p:spPr>
          <a:xfrm>
            <a:off x="2915754" y="49644"/>
            <a:ext cx="2256846" cy="359328"/>
          </a:xfrm>
          <a:prstGeom prst="round2Same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/>
                </a:solidFill>
                <a:latin typeface="Corbel" panose="020B0503020204020204" pitchFamily="34" charset="0"/>
              </a:rPr>
              <a:t>Software Framework</a:t>
            </a:r>
            <a:endParaRPr lang="en-ID" sz="1200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pic>
        <p:nvPicPr>
          <p:cNvPr id="36" name="Graphic 35" descr="Close with solid fill">
            <a:extLst>
              <a:ext uri="{FF2B5EF4-FFF2-40B4-BE49-F238E27FC236}">
                <a16:creationId xmlns:a16="http://schemas.microsoft.com/office/drawing/2014/main" id="{BD2C295A-D555-6C3E-31CD-A88562973C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5343" y="99473"/>
            <a:ext cx="150546" cy="15054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A035697-7E0B-5C67-BBFB-B3167EB47BC5}"/>
              </a:ext>
            </a:extLst>
          </p:cNvPr>
          <p:cNvGrpSpPr/>
          <p:nvPr/>
        </p:nvGrpSpPr>
        <p:grpSpPr>
          <a:xfrm>
            <a:off x="5265398" y="49445"/>
            <a:ext cx="2093002" cy="350605"/>
            <a:chOff x="562554" y="40722"/>
            <a:chExt cx="2093002" cy="350605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B8D82C2-8F04-3E9C-2622-92037E6148AB}"/>
                </a:ext>
              </a:extLst>
            </p:cNvPr>
            <p:cNvSpPr/>
            <p:nvPr/>
          </p:nvSpPr>
          <p:spPr>
            <a:xfrm>
              <a:off x="562554" y="40722"/>
              <a:ext cx="2093002" cy="350605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Kelebihan</a:t>
              </a:r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EB1DE7B4-1496-2434-DED1-911A642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5893" y="100176"/>
              <a:ext cx="150546" cy="15054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BB1BCC6-1919-9BE8-4087-943658BE4F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8108" y="1829776"/>
            <a:ext cx="394804" cy="4696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02DC87-4251-D5EE-6790-3686CB20CD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6633" y="2342742"/>
            <a:ext cx="497417" cy="4922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469AB8-5743-A110-1F18-6690715302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137" y="2410342"/>
            <a:ext cx="371041" cy="4055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784817B-D5F6-C7D3-0D0D-8AD35150B9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65828" y="2877145"/>
            <a:ext cx="1302835" cy="44925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76942D5-A573-FB7C-EDD4-CE83DE2B86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99881" y="3402246"/>
            <a:ext cx="835032" cy="3991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35CD18-B449-3D69-19A9-1F9DF0EA4E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92689" y="3368726"/>
            <a:ext cx="560285" cy="48331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B8466B8-FB99-AA69-BEDC-3011B85B43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99881" y="3908785"/>
            <a:ext cx="786419" cy="41390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95527E0-7807-EC42-3566-4C285331202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38669" y="3891110"/>
            <a:ext cx="429287" cy="44925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952F14-3EB1-CCD1-350D-F8E082C40A1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37466" y="2346139"/>
            <a:ext cx="638336" cy="46962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 descr="Small Laptop">
                <a:extLst>
                  <a:ext uri="{FF2B5EF4-FFF2-40B4-BE49-F238E27FC236}">
                    <a16:creationId xmlns:a16="http://schemas.microsoft.com/office/drawing/2014/main" id="{76C73364-F4E7-CD40-DC9D-7C8E25CE96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5177268"/>
                  </p:ext>
                </p:extLst>
              </p:nvPr>
            </p:nvGraphicFramePr>
            <p:xfrm>
              <a:off x="7283087" y="3368726"/>
              <a:ext cx="1653347" cy="1330650"/>
            </p:xfrm>
            <a:graphic>
              <a:graphicData uri="http://schemas.microsoft.com/office/drawing/2017/model3d">
                <am3d:model3d r:embed="rId22">
                  <am3d:spPr>
                    <a:xfrm>
                      <a:off x="0" y="0"/>
                      <a:ext cx="1653347" cy="1330650"/>
                    </a:xfrm>
                    <a:prstGeom prst="rect">
                      <a:avLst/>
                    </a:prstGeom>
                  </am3d:spPr>
                  <am3d:camera>
                    <am3d:pos x="0" y="0" z="646643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102411" d="1000000"/>
                    <am3d:preTrans dx="0" dy="-9516569" dz="4332989"/>
                    <am3d:scale>
                      <am3d:sx n="1000000" d="1000000"/>
                      <am3d:sy n="1000000" d="1000000"/>
                      <am3d:sz n="1000000" d="1000000"/>
                    </am3d:scale>
                    <am3d:rot ax="876119" ay="1504228" az="377958"/>
                    <am3d:postTrans dx="0" dy="0" dz="0"/>
                  </am3d:trans>
                  <am3d:raster rName="Office3DRenderer" rVer="16.0.8326">
                    <am3d:blip r:embed="rId23"/>
                  </am3d:raster>
                  <am3d:objViewport viewportSz="18529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 descr="Small Laptop">
                <a:extLst>
                  <a:ext uri="{FF2B5EF4-FFF2-40B4-BE49-F238E27FC236}">
                    <a16:creationId xmlns:a16="http://schemas.microsoft.com/office/drawing/2014/main" id="{76C73364-F4E7-CD40-DC9D-7C8E25CE96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83087" y="3368726"/>
                <a:ext cx="1653347" cy="133065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D918CE22-ACBD-65C9-ACF4-D46742960F93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CF03459-57A7-7A67-5065-BDA749C554AB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A32EA71-5B0C-B182-A3EA-1F552AD7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F4FE0C5-1E3D-20F8-6609-5EFB08D3E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8519" b="92222" l="2110" r="95781">
                          <a14:foregroundMark x1="4641" y1="47778" x2="4641" y2="47778"/>
                          <a14:foregroundMark x1="95781" y1="49630" x2="95781" y2="49630"/>
                          <a14:foregroundMark x1="64135" y1="8519" x2="64135" y2="8519"/>
                          <a14:foregroundMark x1="2110" y1="48889" x2="2110" y2="48889"/>
                          <a14:foregroundMark x1="52743" y1="92222" x2="52743" y2="92222"/>
                          <a14:foregroundMark x1="71308" y1="87407" x2="71308" y2="8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C0C39A6-1E7C-2069-266D-B32A0F890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5296220F-5E36-169F-6BCA-4083D2DA2C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96575" y="89288"/>
            <a:ext cx="150546" cy="1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0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>
            <a:extLst>
              <a:ext uri="{FF2B5EF4-FFF2-40B4-BE49-F238E27FC236}">
                <a16:creationId xmlns:a16="http://schemas.microsoft.com/office/drawing/2014/main" id="{05C01D9E-C0D6-2A62-889D-8AF5B7B79E8F}"/>
              </a:ext>
            </a:extLst>
          </p:cNvPr>
          <p:cNvSpPr txBox="1"/>
          <p:nvPr/>
        </p:nvSpPr>
        <p:spPr>
          <a:xfrm>
            <a:off x="3739140" y="1382034"/>
            <a:ext cx="26616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dirty="0" err="1">
                <a:solidFill>
                  <a:schemeClr val="accent6"/>
                </a:solidFill>
                <a:latin typeface="+mj-lt"/>
              </a:rPr>
              <a:t>Fleksibititas</a:t>
            </a:r>
            <a:endParaRPr lang="en-ID" b="1" dirty="0">
              <a:solidFill>
                <a:schemeClr val="accent6"/>
              </a:solidFill>
              <a:latin typeface="+mj-lt"/>
            </a:endParaRPr>
          </a:p>
          <a:p>
            <a:pPr algn="just"/>
            <a:r>
              <a:rPr lang="en-ID" sz="1100" dirty="0" err="1">
                <a:solidFill>
                  <a:schemeClr val="accent6"/>
                </a:solidFill>
                <a:latin typeface="+mj-lt"/>
              </a:rPr>
              <a:t>Dapat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dengan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mudah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terkoneksi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banyak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database yang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berbeda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dan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bisa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menggunkan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aplikasi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pihak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ketiga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.</a:t>
            </a:r>
            <a:endParaRPr lang="en-ID" sz="1100" i="0" dirty="0">
              <a:solidFill>
                <a:schemeClr val="accent6"/>
              </a:solidFill>
              <a:effectLst/>
              <a:latin typeface="+mj-lt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78C7628-A633-1FB1-B73B-E1FBEA0F831F}"/>
              </a:ext>
            </a:extLst>
          </p:cNvPr>
          <p:cNvSpPr/>
          <p:nvPr/>
        </p:nvSpPr>
        <p:spPr>
          <a:xfrm>
            <a:off x="3327006" y="1231588"/>
            <a:ext cx="3196202" cy="1039723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310A06-D095-0E6F-B9CC-F8B8D01B7404}"/>
              </a:ext>
            </a:extLst>
          </p:cNvPr>
          <p:cNvSpPr txBox="1"/>
          <p:nvPr/>
        </p:nvSpPr>
        <p:spPr>
          <a:xfrm>
            <a:off x="4821417" y="1163930"/>
            <a:ext cx="32640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b="1" dirty="0">
                <a:latin typeface="+mj-lt"/>
              </a:rPr>
              <a:t>Kode </a:t>
            </a:r>
            <a:r>
              <a:rPr lang="en-US" b="1" dirty="0" err="1">
                <a:latin typeface="+mj-lt"/>
              </a:rPr>
              <a:t>terstruktu</a:t>
            </a:r>
            <a:r>
              <a:rPr lang="en-ID" b="1" dirty="0">
                <a:latin typeface="+mj-lt"/>
              </a:rPr>
              <a:t>r</a:t>
            </a:r>
          </a:p>
          <a:p>
            <a:pPr algn="r"/>
            <a:r>
              <a:rPr lang="en-ID" sz="1100" dirty="0" err="1">
                <a:latin typeface="+mj-lt"/>
              </a:rPr>
              <a:t>Memiliki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struktur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aplikasi</a:t>
            </a:r>
            <a:r>
              <a:rPr lang="en-ID" sz="1100" dirty="0">
                <a:latin typeface="+mj-lt"/>
              </a:rPr>
              <a:t> yang </a:t>
            </a:r>
            <a:r>
              <a:rPr lang="en-ID" sz="1100" dirty="0" err="1">
                <a:latin typeface="+mj-lt"/>
              </a:rPr>
              <a:t>sudah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terorganisir</a:t>
            </a:r>
            <a:r>
              <a:rPr lang="en-ID" sz="1100" dirty="0">
                <a:latin typeface="+mj-lt"/>
              </a:rPr>
              <a:t>,</a:t>
            </a:r>
          </a:p>
          <a:p>
            <a:pPr algn="r"/>
            <a:r>
              <a:rPr lang="en-ID" sz="1100" dirty="0" err="1">
                <a:latin typeface="+mj-lt"/>
              </a:rPr>
              <a:t>membuat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halaman</a:t>
            </a:r>
            <a:r>
              <a:rPr lang="en-ID" sz="1100" dirty="0">
                <a:latin typeface="+mj-lt"/>
              </a:rPr>
              <a:t> coding </a:t>
            </a:r>
            <a:r>
              <a:rPr lang="en-ID" sz="1100" dirty="0" err="1">
                <a:latin typeface="+mj-lt"/>
              </a:rPr>
              <a:t>menjadi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lebih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rapih</a:t>
            </a:r>
            <a:r>
              <a:rPr lang="en-ID" sz="1100" dirty="0">
                <a:latin typeface="+mj-lt"/>
              </a:rPr>
              <a:t>.</a:t>
            </a:r>
            <a:endParaRPr lang="en-US" sz="1100" dirty="0">
              <a:latin typeface="+mj-lt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9008BD33-9D70-08F7-4E3C-3022250AD22D}"/>
              </a:ext>
            </a:extLst>
          </p:cNvPr>
          <p:cNvSpPr/>
          <p:nvPr/>
        </p:nvSpPr>
        <p:spPr>
          <a:xfrm>
            <a:off x="4555271" y="1215847"/>
            <a:ext cx="3530181" cy="611062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5B5A772-8C2B-EA9C-3402-844365C66673}"/>
              </a:ext>
            </a:extLst>
          </p:cNvPr>
          <p:cNvSpPr txBox="1"/>
          <p:nvPr/>
        </p:nvSpPr>
        <p:spPr>
          <a:xfrm>
            <a:off x="3654987" y="2282542"/>
            <a:ext cx="17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Security</a:t>
            </a:r>
          </a:p>
          <a:p>
            <a:pPr algn="r"/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Terdapat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fitur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keamanan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secara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otomatis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A0A9808-A55E-6E22-B939-DECB6A23BD5D}"/>
              </a:ext>
            </a:extLst>
          </p:cNvPr>
          <p:cNvSpPr/>
          <p:nvPr/>
        </p:nvSpPr>
        <p:spPr>
          <a:xfrm>
            <a:off x="3632753" y="2271018"/>
            <a:ext cx="1873482" cy="680449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F0CE34-DE6C-C0C5-F6BC-FE9FAB87F70C}"/>
              </a:ext>
            </a:extLst>
          </p:cNvPr>
          <p:cNvSpPr txBox="1"/>
          <p:nvPr/>
        </p:nvSpPr>
        <p:spPr>
          <a:xfrm>
            <a:off x="3800473" y="3700434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0" dirty="0">
                <a:solidFill>
                  <a:srgbClr val="10162F"/>
                </a:solidFill>
                <a:effectLst/>
                <a:latin typeface="+mj-lt"/>
              </a:rPr>
              <a:t>T</a:t>
            </a:r>
            <a:r>
              <a:rPr lang="en-ID" b="1" i="0" dirty="0" err="1">
                <a:solidFill>
                  <a:srgbClr val="10162F"/>
                </a:solidFill>
                <a:effectLst/>
                <a:latin typeface="+mj-lt"/>
              </a:rPr>
              <a:t>ools</a:t>
            </a:r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 &amp; Library</a:t>
            </a: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Di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dalam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Framewrok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sudah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tersedia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berbagai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tools dan library yang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bisa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digunakan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F715AC87-D0D8-DD0D-507B-197F0174B566}"/>
              </a:ext>
            </a:extLst>
          </p:cNvPr>
          <p:cNvSpPr/>
          <p:nvPr/>
        </p:nvSpPr>
        <p:spPr>
          <a:xfrm>
            <a:off x="3921860" y="3688876"/>
            <a:ext cx="2956902" cy="660581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63A588-0FB8-D9E5-18B9-B5080E73A89C}"/>
              </a:ext>
            </a:extLst>
          </p:cNvPr>
          <p:cNvSpPr txBox="1"/>
          <p:nvPr/>
        </p:nvSpPr>
        <p:spPr>
          <a:xfrm>
            <a:off x="2155783" y="4083469"/>
            <a:ext cx="3424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Mempersingkat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waktu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pengembangan</a:t>
            </a:r>
            <a:endParaRPr lang="en-US" b="1" dirty="0">
              <a:latin typeface="+mj-lt"/>
            </a:endParaRPr>
          </a:p>
          <a:p>
            <a:r>
              <a:rPr lang="en-US" sz="1100" dirty="0" err="1">
                <a:latin typeface="+mj-lt"/>
              </a:rPr>
              <a:t>Mempercepat</a:t>
            </a:r>
            <a:r>
              <a:rPr lang="en-US" sz="1100" dirty="0">
                <a:latin typeface="+mj-lt"/>
              </a:rPr>
              <a:t> proses </a:t>
            </a:r>
            <a:r>
              <a:rPr lang="en-US" sz="1100" dirty="0" err="1">
                <a:latin typeface="+mj-lt"/>
              </a:rPr>
              <a:t>pembuatan</a:t>
            </a:r>
            <a:r>
              <a:rPr lang="en-US" sz="1100" dirty="0">
                <a:latin typeface="+mj-lt"/>
              </a:rPr>
              <a:t> software</a:t>
            </a:r>
            <a:endParaRPr lang="en-ID" sz="1100" dirty="0">
              <a:latin typeface="+mj-lt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FE3C96CC-B0DE-C5D2-A9F8-D663B0491761}"/>
              </a:ext>
            </a:extLst>
          </p:cNvPr>
          <p:cNvSpPr/>
          <p:nvPr/>
        </p:nvSpPr>
        <p:spPr>
          <a:xfrm>
            <a:off x="2194633" y="4074610"/>
            <a:ext cx="3420836" cy="468430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024EE4-9F04-02CA-AE1C-F1640B656586}"/>
              </a:ext>
            </a:extLst>
          </p:cNvPr>
          <p:cNvSpPr txBox="1"/>
          <p:nvPr/>
        </p:nvSpPr>
        <p:spPr>
          <a:xfrm>
            <a:off x="4127821" y="2869579"/>
            <a:ext cx="24905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Teamwork</a:t>
            </a:r>
          </a:p>
          <a:p>
            <a:pPr algn="just"/>
            <a:r>
              <a:rPr lang="en-ID" sz="1100" dirty="0">
                <a:solidFill>
                  <a:srgbClr val="10162F"/>
                </a:solidFill>
                <a:latin typeface="+mj-lt"/>
              </a:rPr>
              <a:t>Framework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memiliki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tersendiri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,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jadi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tim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dapat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mengikuti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penyusunan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struktur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program yang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sama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.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95FFD01-C01D-97F0-712C-47F8059C2835}"/>
              </a:ext>
            </a:extLst>
          </p:cNvPr>
          <p:cNvSpPr/>
          <p:nvPr/>
        </p:nvSpPr>
        <p:spPr>
          <a:xfrm>
            <a:off x="4008994" y="2715584"/>
            <a:ext cx="2739079" cy="1110169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2E40F62-4167-3511-4612-4732D45B2278}"/>
              </a:ext>
            </a:extLst>
          </p:cNvPr>
          <p:cNvGrpSpPr/>
          <p:nvPr/>
        </p:nvGrpSpPr>
        <p:grpSpPr>
          <a:xfrm rot="6866158">
            <a:off x="5395910" y="2054095"/>
            <a:ext cx="1325096" cy="1656384"/>
            <a:chOff x="3483414" y="1601226"/>
            <a:chExt cx="1325096" cy="165638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030302-6504-1E8C-6EFA-EAD86A6D7E4C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5B226E5-5A3E-285B-A38D-14210558389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00288D-88A6-E1AE-449C-DBC1B43953E3}"/>
                </a:ext>
              </a:extLst>
            </p:cNvPr>
            <p:cNvSpPr/>
            <p:nvPr/>
          </p:nvSpPr>
          <p:spPr>
            <a:xfrm rot="2141935">
              <a:off x="3483414" y="2609816"/>
              <a:ext cx="121359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6F655B-16DB-18C5-DC45-84ECDE96F45D}"/>
              </a:ext>
            </a:extLst>
          </p:cNvPr>
          <p:cNvGrpSpPr/>
          <p:nvPr/>
        </p:nvGrpSpPr>
        <p:grpSpPr>
          <a:xfrm rot="3361738">
            <a:off x="4873973" y="1180522"/>
            <a:ext cx="1377835" cy="1868940"/>
            <a:chOff x="3467981" y="1436590"/>
            <a:chExt cx="1377835" cy="18689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5A590E-FC5A-29C7-3CE5-A3EC7DE18A41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1D31F2B-4D02-E1A8-34C6-CD39B39822F0}"/>
                </a:ext>
              </a:extLst>
            </p:cNvPr>
            <p:cNvSpPr/>
            <p:nvPr/>
          </p:nvSpPr>
          <p:spPr>
            <a:xfrm>
              <a:off x="4118477" y="1436590"/>
              <a:ext cx="406814" cy="167503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109F32-70E4-62AF-5BB3-41916D173950}"/>
                </a:ext>
              </a:extLst>
            </p:cNvPr>
            <p:cNvSpPr/>
            <p:nvPr/>
          </p:nvSpPr>
          <p:spPr>
            <a:xfrm rot="2141935">
              <a:off x="3467981" y="2657736"/>
              <a:ext cx="137783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1FF8E3-D6AA-2BBD-9402-E5B59BADE525}"/>
              </a:ext>
            </a:extLst>
          </p:cNvPr>
          <p:cNvSpPr/>
          <p:nvPr/>
        </p:nvSpPr>
        <p:spPr>
          <a:xfrm>
            <a:off x="1" y="0"/>
            <a:ext cx="914400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3B7EB495-846F-01A4-D56E-412C8CC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538" y="59417"/>
            <a:ext cx="281215" cy="281215"/>
          </a:xfrm>
          <a:prstGeom prst="rect">
            <a:avLst/>
          </a:prstGeom>
        </p:spPr>
      </p:pic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77CC07F4-B9A5-AE30-A954-94070EED8F04}"/>
              </a:ext>
            </a:extLst>
          </p:cNvPr>
          <p:cNvSpPr/>
          <p:nvPr/>
        </p:nvSpPr>
        <p:spPr>
          <a:xfrm rot="5400000">
            <a:off x="718451" y="488737"/>
            <a:ext cx="1232904" cy="4824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2073D-5BA4-99BE-8C76-0925FB2C301D}"/>
              </a:ext>
            </a:extLst>
          </p:cNvPr>
          <p:cNvSpPr txBox="1"/>
          <p:nvPr/>
        </p:nvSpPr>
        <p:spPr>
          <a:xfrm>
            <a:off x="7962119" y="-288878"/>
            <a:ext cx="28121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-</a:t>
            </a:r>
            <a:endParaRPr lang="en-ID" sz="4800" dirty="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C5D3A-E2D7-9DFE-DCA8-CCCDBCADE3A4}"/>
              </a:ext>
            </a:extLst>
          </p:cNvPr>
          <p:cNvGrpSpPr/>
          <p:nvPr/>
        </p:nvGrpSpPr>
        <p:grpSpPr>
          <a:xfrm>
            <a:off x="8342829" y="59269"/>
            <a:ext cx="282928" cy="279524"/>
            <a:chOff x="1477439" y="1202267"/>
            <a:chExt cx="351363" cy="347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84C744-E7C5-D506-1247-D5BAF29F1109}"/>
                </a:ext>
              </a:extLst>
            </p:cNvPr>
            <p:cNvSpPr/>
            <p:nvPr/>
          </p:nvSpPr>
          <p:spPr>
            <a:xfrm>
              <a:off x="1532468" y="1202267"/>
              <a:ext cx="296334" cy="2963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8A8263-B36C-3A44-D30D-848C4D719BCB}"/>
                </a:ext>
              </a:extLst>
            </p:cNvPr>
            <p:cNvSpPr/>
            <p:nvPr/>
          </p:nvSpPr>
          <p:spPr>
            <a:xfrm>
              <a:off x="1477439" y="1253069"/>
              <a:ext cx="296334" cy="2963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5A3E7D-A0D0-446E-0F9A-703777CAECCB}"/>
              </a:ext>
            </a:extLst>
          </p:cNvPr>
          <p:cNvSpPr/>
          <p:nvPr/>
        </p:nvSpPr>
        <p:spPr>
          <a:xfrm>
            <a:off x="562554" y="40722"/>
            <a:ext cx="2256846" cy="359328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accent5"/>
                </a:solidFill>
                <a:latin typeface="Corbel" panose="020B0503020204020204" pitchFamily="34" charset="0"/>
              </a:rPr>
              <a:t>FrameWork</a:t>
            </a:r>
            <a:endParaRPr lang="en-ID" sz="1200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B93999DD-CEA2-0F4C-9732-643D9F0D6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143" y="100176"/>
            <a:ext cx="150546" cy="150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09525-3416-A5EA-E6BF-C4A124142DA8}"/>
              </a:ext>
            </a:extLst>
          </p:cNvPr>
          <p:cNvSpPr txBox="1"/>
          <p:nvPr/>
        </p:nvSpPr>
        <p:spPr>
          <a:xfrm>
            <a:off x="7388513" y="-72444"/>
            <a:ext cx="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ID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F7657-1BDB-8B67-1421-5F767159DEDA}"/>
              </a:ext>
            </a:extLst>
          </p:cNvPr>
          <p:cNvSpPr/>
          <p:nvPr/>
        </p:nvSpPr>
        <p:spPr>
          <a:xfrm>
            <a:off x="0" y="400051"/>
            <a:ext cx="9144000" cy="2331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b="1" dirty="0">
              <a:solidFill>
                <a:schemeClr val="accent5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18042-2189-81FA-E6DC-0EC354AD0548}"/>
              </a:ext>
            </a:extLst>
          </p:cNvPr>
          <p:cNvGrpSpPr/>
          <p:nvPr/>
        </p:nvGrpSpPr>
        <p:grpSpPr>
          <a:xfrm>
            <a:off x="2915754" y="41480"/>
            <a:ext cx="2256846" cy="359328"/>
            <a:chOff x="562554" y="32558"/>
            <a:chExt cx="2256846" cy="359328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CD1E94CF-F9D2-76C5-E5CA-03E94D5863F7}"/>
                </a:ext>
              </a:extLst>
            </p:cNvPr>
            <p:cNvSpPr/>
            <p:nvPr/>
          </p:nvSpPr>
          <p:spPr>
            <a:xfrm>
              <a:off x="562554" y="32558"/>
              <a:ext cx="2256846" cy="359328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Software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BD2C295A-D555-6C3E-31CD-A8856297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214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035697-7E0B-5C67-BBFB-B3167EB47BC5}"/>
              </a:ext>
            </a:extLst>
          </p:cNvPr>
          <p:cNvGrpSpPr/>
          <p:nvPr/>
        </p:nvGrpSpPr>
        <p:grpSpPr>
          <a:xfrm>
            <a:off x="5265398" y="49445"/>
            <a:ext cx="2093002" cy="350605"/>
            <a:chOff x="562554" y="40722"/>
            <a:chExt cx="2093002" cy="350605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B8D82C2-8F04-3E9C-2622-92037E6148AB}"/>
                </a:ext>
              </a:extLst>
            </p:cNvPr>
            <p:cNvSpPr/>
            <p:nvPr/>
          </p:nvSpPr>
          <p:spPr>
            <a:xfrm>
              <a:off x="562554" y="40722"/>
              <a:ext cx="2093002" cy="350605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Kelebihan</a:t>
              </a:r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EB1DE7B4-1496-2434-DED1-911A642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589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B6BC2-B763-92D3-70A3-46F855DC6B81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FC0256-1DF7-1DED-A7A5-C0E3F21C311B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8931B3-5F4A-B7AF-1537-9A6EB248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03A3D7-04E6-14F1-5C0A-86025579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519" b="92222" l="2110" r="95781">
                          <a14:foregroundMark x1="4641" y1="47778" x2="4641" y2="47778"/>
                          <a14:foregroundMark x1="95781" y1="49630" x2="95781" y2="49630"/>
                          <a14:foregroundMark x1="64135" y1="8519" x2="64135" y2="8519"/>
                          <a14:foregroundMark x1="2110" y1="48889" x2="2110" y2="48889"/>
                          <a14:foregroundMark x1="52743" y1="92222" x2="52743" y2="92222"/>
                          <a14:foregroundMark x1="71308" y1="87407" x2="71308" y2="8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656BBF-47BD-4B14-243E-80E22DAC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896700"/>
                  </p:ext>
                </p:extLst>
              </p:nvPr>
            </p:nvGraphicFramePr>
            <p:xfrm>
              <a:off x="420166" y="1388042"/>
              <a:ext cx="2157605" cy="301304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2157605" cy="3013043"/>
                    </a:xfrm>
                    <a:prstGeom prst="rect">
                      <a:avLst/>
                    </a:prstGeom>
                  </am3d:spPr>
                  <am3d:camera>
                    <am3d:pos x="0" y="0" z="58905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0667" d="1000000"/>
                    <am3d:preTrans dx="0" dy="-180034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9302" ay="537989" az="2952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8304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0166" y="1388042"/>
                <a:ext cx="2157605" cy="3013043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1031E6E-6FC8-9E4E-A548-49BBB0C87A6D}"/>
              </a:ext>
            </a:extLst>
          </p:cNvPr>
          <p:cNvSpPr txBox="1"/>
          <p:nvPr/>
        </p:nvSpPr>
        <p:spPr>
          <a:xfrm>
            <a:off x="1565209" y="628703"/>
            <a:ext cx="525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Kelebihan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menggunakan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Framework</a:t>
            </a:r>
            <a:endParaRPr lang="en-ID" sz="2400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Calibri" panose="020F050202020403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12C79C-5B8E-6A00-EE96-612513BF7BA8}"/>
              </a:ext>
            </a:extLst>
          </p:cNvPr>
          <p:cNvGrpSpPr/>
          <p:nvPr/>
        </p:nvGrpSpPr>
        <p:grpSpPr>
          <a:xfrm>
            <a:off x="4024534" y="1184788"/>
            <a:ext cx="1215144" cy="1868815"/>
            <a:chOff x="3593366" y="1389340"/>
            <a:chExt cx="1215144" cy="186881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7FD9F2-025F-B6BD-2B34-093411F7E1D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CF1921-5CBF-4E1B-D208-D9DF36A2D646}"/>
                </a:ext>
              </a:extLst>
            </p:cNvPr>
            <p:cNvSpPr/>
            <p:nvPr/>
          </p:nvSpPr>
          <p:spPr>
            <a:xfrm>
              <a:off x="4118477" y="1389340"/>
              <a:ext cx="406814" cy="172228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4BC543-21D1-379C-7FA8-2CD0CBD696A6}"/>
                </a:ext>
              </a:extLst>
            </p:cNvPr>
            <p:cNvSpPr/>
            <p:nvPr/>
          </p:nvSpPr>
          <p:spPr>
            <a:xfrm rot="2141935">
              <a:off x="3593366" y="2610361"/>
              <a:ext cx="995206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3C7EB-14BE-C60C-59F5-88B9237710C9}"/>
              </a:ext>
            </a:extLst>
          </p:cNvPr>
          <p:cNvGrpSpPr/>
          <p:nvPr/>
        </p:nvGrpSpPr>
        <p:grpSpPr>
          <a:xfrm rot="7569819" flipH="1" flipV="1">
            <a:off x="3687539" y="2194054"/>
            <a:ext cx="1148287" cy="1678458"/>
            <a:chOff x="3660223" y="1601226"/>
            <a:chExt cx="1148287" cy="16784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48692EE-585C-7097-F835-0332B03D1FE6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80E3C3-4556-96FA-20DA-56583422EF6F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E3636D-8C7B-34EE-DF59-BBA2FDAC079A}"/>
                </a:ext>
              </a:extLst>
            </p:cNvPr>
            <p:cNvSpPr/>
            <p:nvPr/>
          </p:nvSpPr>
          <p:spPr>
            <a:xfrm rot="2141935">
              <a:off x="3660223" y="2631890"/>
              <a:ext cx="92141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4551706-E386-C060-0E7F-B9AEF91B41BF}"/>
              </a:ext>
            </a:extLst>
          </p:cNvPr>
          <p:cNvGrpSpPr/>
          <p:nvPr/>
        </p:nvGrpSpPr>
        <p:grpSpPr>
          <a:xfrm rot="3169698" flipH="1" flipV="1">
            <a:off x="4035835" y="3082272"/>
            <a:ext cx="1210916" cy="1510393"/>
            <a:chOff x="3597594" y="1601226"/>
            <a:chExt cx="1210916" cy="151039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049278D-4C1A-BCF5-5702-40EC3AD46F89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7678B02-8B7B-31B8-4B6C-5708AAF354E9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17D76C-4D9C-BE94-F9A2-37E767290E04}"/>
                </a:ext>
              </a:extLst>
            </p:cNvPr>
            <p:cNvSpPr/>
            <p:nvPr/>
          </p:nvSpPr>
          <p:spPr>
            <a:xfrm rot="2141935">
              <a:off x="3597594" y="2614412"/>
              <a:ext cx="1052565" cy="4784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1458EE9-D5FC-2F55-65BE-4275E105BED2}"/>
              </a:ext>
            </a:extLst>
          </p:cNvPr>
          <p:cNvGrpSpPr/>
          <p:nvPr/>
        </p:nvGrpSpPr>
        <p:grpSpPr>
          <a:xfrm flipH="1" flipV="1">
            <a:off x="4797801" y="3077489"/>
            <a:ext cx="1377835" cy="1435413"/>
            <a:chOff x="3554573" y="1601227"/>
            <a:chExt cx="1377835" cy="143541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9E1645B-0934-8104-BE1B-57FB52003AED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DAB0587-BEAE-B036-2AF4-1C99D4D70566}"/>
                </a:ext>
              </a:extLst>
            </p:cNvPr>
            <p:cNvSpPr/>
            <p:nvPr/>
          </p:nvSpPr>
          <p:spPr>
            <a:xfrm>
              <a:off x="4118477" y="1601227"/>
              <a:ext cx="406814" cy="1373455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388C1F-4391-300A-1473-10D10E2F839C}"/>
                </a:ext>
              </a:extLst>
            </p:cNvPr>
            <p:cNvSpPr/>
            <p:nvPr/>
          </p:nvSpPr>
          <p:spPr>
            <a:xfrm rot="2141935">
              <a:off x="3554573" y="2685621"/>
              <a:ext cx="1377835" cy="3510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4730B7A1-1EFE-59A0-2A37-64898C4EE513}"/>
              </a:ext>
            </a:extLst>
          </p:cNvPr>
          <p:cNvSpPr/>
          <p:nvPr/>
        </p:nvSpPr>
        <p:spPr>
          <a:xfrm>
            <a:off x="4356873" y="1157177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01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11460E-8FCF-4F2F-94D6-1CBC7F509B2F}"/>
              </a:ext>
            </a:extLst>
          </p:cNvPr>
          <p:cNvSpPr/>
          <p:nvPr/>
        </p:nvSpPr>
        <p:spPr>
          <a:xfrm>
            <a:off x="3407120" y="2337572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02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E29FC7F-30EE-B7E7-202B-6B3D1DF604A0}"/>
              </a:ext>
            </a:extLst>
          </p:cNvPr>
          <p:cNvSpPr/>
          <p:nvPr/>
        </p:nvSpPr>
        <p:spPr>
          <a:xfrm>
            <a:off x="3766550" y="3804260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03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DE53A72-6C43-C118-3862-339B72958CE8}"/>
              </a:ext>
            </a:extLst>
          </p:cNvPr>
          <p:cNvSpPr/>
          <p:nvPr/>
        </p:nvSpPr>
        <p:spPr>
          <a:xfrm>
            <a:off x="5031708" y="4019848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04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CD59C2-2E0A-BCC5-8D27-CEB972A579DF}"/>
              </a:ext>
            </a:extLst>
          </p:cNvPr>
          <p:cNvSpPr/>
          <p:nvPr/>
        </p:nvSpPr>
        <p:spPr>
          <a:xfrm>
            <a:off x="6143741" y="3036345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05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227896E-E2F0-90B9-F918-76CAFC08BACD}"/>
              </a:ext>
            </a:extLst>
          </p:cNvPr>
          <p:cNvSpPr/>
          <p:nvPr/>
        </p:nvSpPr>
        <p:spPr>
          <a:xfrm>
            <a:off x="5851554" y="1600829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06</a:t>
            </a:r>
            <a:endParaRPr lang="en-ID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29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>
            <a:extLst>
              <a:ext uri="{FF2B5EF4-FFF2-40B4-BE49-F238E27FC236}">
                <a16:creationId xmlns:a16="http://schemas.microsoft.com/office/drawing/2014/main" id="{05C01D9E-C0D6-2A62-889D-8AF5B7B79E8F}"/>
              </a:ext>
            </a:extLst>
          </p:cNvPr>
          <p:cNvSpPr txBox="1"/>
          <p:nvPr/>
        </p:nvSpPr>
        <p:spPr>
          <a:xfrm>
            <a:off x="3739140" y="1382034"/>
            <a:ext cx="26616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dirty="0" err="1">
                <a:solidFill>
                  <a:schemeClr val="accent6"/>
                </a:solidFill>
                <a:latin typeface="+mj-lt"/>
              </a:rPr>
              <a:t>Fleksibititas</a:t>
            </a:r>
            <a:endParaRPr lang="en-ID" b="1" dirty="0">
              <a:solidFill>
                <a:schemeClr val="accent6"/>
              </a:solidFill>
              <a:latin typeface="+mj-lt"/>
            </a:endParaRPr>
          </a:p>
          <a:p>
            <a:pPr algn="just"/>
            <a:r>
              <a:rPr lang="en-ID" sz="1100" dirty="0" err="1">
                <a:solidFill>
                  <a:schemeClr val="accent6"/>
                </a:solidFill>
                <a:latin typeface="+mj-lt"/>
              </a:rPr>
              <a:t>Dapat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dengan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mudah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terkoneksi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banyak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database yang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berbeda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dan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bisa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menggunkan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aplikasi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pihak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ketiga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.</a:t>
            </a:r>
            <a:endParaRPr lang="en-ID" sz="1100" i="0" dirty="0">
              <a:solidFill>
                <a:schemeClr val="accent6"/>
              </a:solidFill>
              <a:effectLst/>
              <a:latin typeface="+mj-lt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78C7628-A633-1FB1-B73B-E1FBEA0F831F}"/>
              </a:ext>
            </a:extLst>
          </p:cNvPr>
          <p:cNvSpPr/>
          <p:nvPr/>
        </p:nvSpPr>
        <p:spPr>
          <a:xfrm>
            <a:off x="3327006" y="1231588"/>
            <a:ext cx="3196202" cy="1039723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310A06-D095-0E6F-B9CC-F8B8D01B7404}"/>
              </a:ext>
            </a:extLst>
          </p:cNvPr>
          <p:cNvSpPr txBox="1"/>
          <p:nvPr/>
        </p:nvSpPr>
        <p:spPr>
          <a:xfrm>
            <a:off x="1237292" y="1163930"/>
            <a:ext cx="32640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b="1" dirty="0">
                <a:latin typeface="+mj-lt"/>
              </a:rPr>
              <a:t>Kode </a:t>
            </a:r>
            <a:r>
              <a:rPr lang="en-US" b="1" dirty="0" err="1">
                <a:latin typeface="+mj-lt"/>
              </a:rPr>
              <a:t>terstruktu</a:t>
            </a:r>
            <a:r>
              <a:rPr lang="en-ID" b="1" dirty="0">
                <a:latin typeface="+mj-lt"/>
              </a:rPr>
              <a:t>r</a:t>
            </a:r>
          </a:p>
          <a:p>
            <a:pPr algn="r"/>
            <a:r>
              <a:rPr lang="en-ID" sz="1100" dirty="0" err="1">
                <a:latin typeface="+mj-lt"/>
              </a:rPr>
              <a:t>Memiliki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struktur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aplikasi</a:t>
            </a:r>
            <a:r>
              <a:rPr lang="en-ID" sz="1100" dirty="0">
                <a:latin typeface="+mj-lt"/>
              </a:rPr>
              <a:t> yang </a:t>
            </a:r>
            <a:r>
              <a:rPr lang="en-ID" sz="1100" dirty="0" err="1">
                <a:latin typeface="+mj-lt"/>
              </a:rPr>
              <a:t>sudah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terorganisir</a:t>
            </a:r>
            <a:r>
              <a:rPr lang="en-ID" sz="1100" dirty="0">
                <a:latin typeface="+mj-lt"/>
              </a:rPr>
              <a:t>,</a:t>
            </a:r>
          </a:p>
          <a:p>
            <a:pPr algn="r"/>
            <a:r>
              <a:rPr lang="en-ID" sz="1100" dirty="0" err="1">
                <a:latin typeface="+mj-lt"/>
              </a:rPr>
              <a:t>membuat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halaman</a:t>
            </a:r>
            <a:r>
              <a:rPr lang="en-ID" sz="1100" dirty="0">
                <a:latin typeface="+mj-lt"/>
              </a:rPr>
              <a:t> coding </a:t>
            </a:r>
            <a:r>
              <a:rPr lang="en-ID" sz="1100" dirty="0" err="1">
                <a:latin typeface="+mj-lt"/>
              </a:rPr>
              <a:t>menjadi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lebih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rapih</a:t>
            </a:r>
            <a:r>
              <a:rPr lang="en-ID" sz="1100" dirty="0">
                <a:latin typeface="+mj-lt"/>
              </a:rPr>
              <a:t>.</a:t>
            </a:r>
            <a:endParaRPr lang="en-US" sz="1100" dirty="0">
              <a:latin typeface="+mj-lt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43267642-0EC9-09BD-4621-5BE60CF5BE71}"/>
              </a:ext>
            </a:extLst>
          </p:cNvPr>
          <p:cNvSpPr/>
          <p:nvPr/>
        </p:nvSpPr>
        <p:spPr>
          <a:xfrm>
            <a:off x="4555271" y="1215847"/>
            <a:ext cx="3264035" cy="611062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5B5A772-8C2B-EA9C-3402-844365C66673}"/>
              </a:ext>
            </a:extLst>
          </p:cNvPr>
          <p:cNvSpPr txBox="1"/>
          <p:nvPr/>
        </p:nvSpPr>
        <p:spPr>
          <a:xfrm>
            <a:off x="3654987" y="2282542"/>
            <a:ext cx="17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Security</a:t>
            </a:r>
          </a:p>
          <a:p>
            <a:pPr algn="r"/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Terdapat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fitur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keamanan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secara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otomatis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A0A9808-A55E-6E22-B939-DECB6A23BD5D}"/>
              </a:ext>
            </a:extLst>
          </p:cNvPr>
          <p:cNvSpPr/>
          <p:nvPr/>
        </p:nvSpPr>
        <p:spPr>
          <a:xfrm>
            <a:off x="3632753" y="2271018"/>
            <a:ext cx="1873482" cy="680449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F0CE34-DE6C-C0C5-F6BC-FE9FAB87F70C}"/>
              </a:ext>
            </a:extLst>
          </p:cNvPr>
          <p:cNvSpPr txBox="1"/>
          <p:nvPr/>
        </p:nvSpPr>
        <p:spPr>
          <a:xfrm>
            <a:off x="3800473" y="3700434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0" dirty="0">
                <a:solidFill>
                  <a:srgbClr val="10162F"/>
                </a:solidFill>
                <a:effectLst/>
                <a:latin typeface="+mj-lt"/>
              </a:rPr>
              <a:t>T</a:t>
            </a:r>
            <a:r>
              <a:rPr lang="en-ID" b="1" i="0" dirty="0" err="1">
                <a:solidFill>
                  <a:srgbClr val="10162F"/>
                </a:solidFill>
                <a:effectLst/>
                <a:latin typeface="+mj-lt"/>
              </a:rPr>
              <a:t>ools</a:t>
            </a:r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 &amp; Library</a:t>
            </a: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Di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dalam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Framewrok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sudah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tersedia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berbagai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tools dan library yang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bisa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digunakan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F715AC87-D0D8-DD0D-507B-197F0174B566}"/>
              </a:ext>
            </a:extLst>
          </p:cNvPr>
          <p:cNvSpPr/>
          <p:nvPr/>
        </p:nvSpPr>
        <p:spPr>
          <a:xfrm>
            <a:off x="3921860" y="3688876"/>
            <a:ext cx="2956902" cy="660581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63A588-0FB8-D9E5-18B9-B5080E73A89C}"/>
              </a:ext>
            </a:extLst>
          </p:cNvPr>
          <p:cNvSpPr txBox="1"/>
          <p:nvPr/>
        </p:nvSpPr>
        <p:spPr>
          <a:xfrm>
            <a:off x="2155783" y="4083469"/>
            <a:ext cx="3424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Mempersingkat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waktu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pengembangan</a:t>
            </a:r>
            <a:endParaRPr lang="en-US" b="1" dirty="0">
              <a:latin typeface="+mj-lt"/>
            </a:endParaRPr>
          </a:p>
          <a:p>
            <a:r>
              <a:rPr lang="en-US" sz="1100" dirty="0" err="1">
                <a:latin typeface="+mj-lt"/>
              </a:rPr>
              <a:t>Mempercepat</a:t>
            </a:r>
            <a:r>
              <a:rPr lang="en-US" sz="1100" dirty="0">
                <a:latin typeface="+mj-lt"/>
              </a:rPr>
              <a:t> proses </a:t>
            </a:r>
            <a:r>
              <a:rPr lang="en-US" sz="1100" dirty="0" err="1">
                <a:latin typeface="+mj-lt"/>
              </a:rPr>
              <a:t>pembuatan</a:t>
            </a:r>
            <a:r>
              <a:rPr lang="en-US" sz="1100" dirty="0">
                <a:latin typeface="+mj-lt"/>
              </a:rPr>
              <a:t> software</a:t>
            </a:r>
            <a:endParaRPr lang="en-ID" sz="1100" dirty="0">
              <a:latin typeface="+mj-lt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FE3C96CC-B0DE-C5D2-A9F8-D663B0491761}"/>
              </a:ext>
            </a:extLst>
          </p:cNvPr>
          <p:cNvSpPr/>
          <p:nvPr/>
        </p:nvSpPr>
        <p:spPr>
          <a:xfrm>
            <a:off x="2194633" y="4074610"/>
            <a:ext cx="3420836" cy="468430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024EE4-9F04-02CA-AE1C-F1640B656586}"/>
              </a:ext>
            </a:extLst>
          </p:cNvPr>
          <p:cNvSpPr txBox="1"/>
          <p:nvPr/>
        </p:nvSpPr>
        <p:spPr>
          <a:xfrm>
            <a:off x="4127821" y="2869579"/>
            <a:ext cx="24905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Teamwork</a:t>
            </a:r>
          </a:p>
          <a:p>
            <a:pPr algn="just"/>
            <a:r>
              <a:rPr lang="en-ID" sz="1100" dirty="0">
                <a:solidFill>
                  <a:srgbClr val="10162F"/>
                </a:solidFill>
                <a:latin typeface="+mj-lt"/>
              </a:rPr>
              <a:t>Framework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memiliki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tersendiri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,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jadi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tim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dapat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mengikuti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penyusunan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struktur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program yang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sama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.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95FFD01-C01D-97F0-712C-47F8059C2835}"/>
              </a:ext>
            </a:extLst>
          </p:cNvPr>
          <p:cNvSpPr/>
          <p:nvPr/>
        </p:nvSpPr>
        <p:spPr>
          <a:xfrm>
            <a:off x="4008994" y="2715584"/>
            <a:ext cx="2739079" cy="1110169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2E40F62-4167-3511-4612-4732D45B2278}"/>
              </a:ext>
            </a:extLst>
          </p:cNvPr>
          <p:cNvGrpSpPr/>
          <p:nvPr/>
        </p:nvGrpSpPr>
        <p:grpSpPr>
          <a:xfrm rot="6866158">
            <a:off x="5395910" y="2054095"/>
            <a:ext cx="1325096" cy="1656384"/>
            <a:chOff x="3483414" y="1601226"/>
            <a:chExt cx="1325096" cy="165638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030302-6504-1E8C-6EFA-EAD86A6D7E4C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5B226E5-5A3E-285B-A38D-14210558389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00288D-88A6-E1AE-449C-DBC1B43953E3}"/>
                </a:ext>
              </a:extLst>
            </p:cNvPr>
            <p:cNvSpPr/>
            <p:nvPr/>
          </p:nvSpPr>
          <p:spPr>
            <a:xfrm rot="2141935">
              <a:off x="3483414" y="2609816"/>
              <a:ext cx="121359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6F655B-16DB-18C5-DC45-84ECDE96F45D}"/>
              </a:ext>
            </a:extLst>
          </p:cNvPr>
          <p:cNvGrpSpPr/>
          <p:nvPr/>
        </p:nvGrpSpPr>
        <p:grpSpPr>
          <a:xfrm rot="3361738">
            <a:off x="4873973" y="1180522"/>
            <a:ext cx="1377835" cy="1868940"/>
            <a:chOff x="3467981" y="1436590"/>
            <a:chExt cx="1377835" cy="18689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5A590E-FC5A-29C7-3CE5-A3EC7DE18A41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1D31F2B-4D02-E1A8-34C6-CD39B39822F0}"/>
                </a:ext>
              </a:extLst>
            </p:cNvPr>
            <p:cNvSpPr/>
            <p:nvPr/>
          </p:nvSpPr>
          <p:spPr>
            <a:xfrm>
              <a:off x="4118477" y="1436590"/>
              <a:ext cx="406814" cy="167503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109F32-70E4-62AF-5BB3-41916D173950}"/>
                </a:ext>
              </a:extLst>
            </p:cNvPr>
            <p:cNvSpPr/>
            <p:nvPr/>
          </p:nvSpPr>
          <p:spPr>
            <a:xfrm rot="2141935">
              <a:off x="3467981" y="2657736"/>
              <a:ext cx="137783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1FF8E3-D6AA-2BBD-9402-E5B59BADE525}"/>
              </a:ext>
            </a:extLst>
          </p:cNvPr>
          <p:cNvSpPr/>
          <p:nvPr/>
        </p:nvSpPr>
        <p:spPr>
          <a:xfrm>
            <a:off x="1" y="0"/>
            <a:ext cx="914400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3B7EB495-846F-01A4-D56E-412C8CC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538" y="59417"/>
            <a:ext cx="281215" cy="281215"/>
          </a:xfrm>
          <a:prstGeom prst="rect">
            <a:avLst/>
          </a:prstGeom>
        </p:spPr>
      </p:pic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77CC07F4-B9A5-AE30-A954-94070EED8F04}"/>
              </a:ext>
            </a:extLst>
          </p:cNvPr>
          <p:cNvSpPr/>
          <p:nvPr/>
        </p:nvSpPr>
        <p:spPr>
          <a:xfrm rot="5400000">
            <a:off x="718451" y="488737"/>
            <a:ext cx="1232904" cy="4824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2073D-5BA4-99BE-8C76-0925FB2C301D}"/>
              </a:ext>
            </a:extLst>
          </p:cNvPr>
          <p:cNvSpPr txBox="1"/>
          <p:nvPr/>
        </p:nvSpPr>
        <p:spPr>
          <a:xfrm>
            <a:off x="7962119" y="-288878"/>
            <a:ext cx="28121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-</a:t>
            </a:r>
            <a:endParaRPr lang="en-ID" sz="4800" dirty="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C5D3A-E2D7-9DFE-DCA8-CCCDBCADE3A4}"/>
              </a:ext>
            </a:extLst>
          </p:cNvPr>
          <p:cNvGrpSpPr/>
          <p:nvPr/>
        </p:nvGrpSpPr>
        <p:grpSpPr>
          <a:xfrm>
            <a:off x="8342829" y="59269"/>
            <a:ext cx="282928" cy="279524"/>
            <a:chOff x="1477439" y="1202267"/>
            <a:chExt cx="351363" cy="347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84C744-E7C5-D506-1247-D5BAF29F1109}"/>
                </a:ext>
              </a:extLst>
            </p:cNvPr>
            <p:cNvSpPr/>
            <p:nvPr/>
          </p:nvSpPr>
          <p:spPr>
            <a:xfrm>
              <a:off x="1532468" y="1202267"/>
              <a:ext cx="296334" cy="2963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8A8263-B36C-3A44-D30D-848C4D719BCB}"/>
                </a:ext>
              </a:extLst>
            </p:cNvPr>
            <p:cNvSpPr/>
            <p:nvPr/>
          </p:nvSpPr>
          <p:spPr>
            <a:xfrm>
              <a:off x="1477439" y="1253069"/>
              <a:ext cx="296334" cy="2963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5A3E7D-A0D0-446E-0F9A-703777CAECCB}"/>
              </a:ext>
            </a:extLst>
          </p:cNvPr>
          <p:cNvSpPr/>
          <p:nvPr/>
        </p:nvSpPr>
        <p:spPr>
          <a:xfrm>
            <a:off x="562554" y="40722"/>
            <a:ext cx="2256846" cy="359328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accent5"/>
                </a:solidFill>
                <a:latin typeface="Corbel" panose="020B0503020204020204" pitchFamily="34" charset="0"/>
              </a:rPr>
              <a:t>FrameWork</a:t>
            </a:r>
            <a:endParaRPr lang="en-ID" sz="1200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B93999DD-CEA2-0F4C-9732-643D9F0D6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143" y="100176"/>
            <a:ext cx="150546" cy="150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09525-3416-A5EA-E6BF-C4A124142DA8}"/>
              </a:ext>
            </a:extLst>
          </p:cNvPr>
          <p:cNvSpPr txBox="1"/>
          <p:nvPr/>
        </p:nvSpPr>
        <p:spPr>
          <a:xfrm>
            <a:off x="7388513" y="-72444"/>
            <a:ext cx="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ID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F7657-1BDB-8B67-1421-5F767159DEDA}"/>
              </a:ext>
            </a:extLst>
          </p:cNvPr>
          <p:cNvSpPr/>
          <p:nvPr/>
        </p:nvSpPr>
        <p:spPr>
          <a:xfrm>
            <a:off x="0" y="400051"/>
            <a:ext cx="9144000" cy="2331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b="1" dirty="0">
              <a:solidFill>
                <a:schemeClr val="accent5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18042-2189-81FA-E6DC-0EC354AD0548}"/>
              </a:ext>
            </a:extLst>
          </p:cNvPr>
          <p:cNvGrpSpPr/>
          <p:nvPr/>
        </p:nvGrpSpPr>
        <p:grpSpPr>
          <a:xfrm>
            <a:off x="2915754" y="41480"/>
            <a:ext cx="2256846" cy="359328"/>
            <a:chOff x="562554" y="32558"/>
            <a:chExt cx="2256846" cy="359328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CD1E94CF-F9D2-76C5-E5CA-03E94D5863F7}"/>
                </a:ext>
              </a:extLst>
            </p:cNvPr>
            <p:cNvSpPr/>
            <p:nvPr/>
          </p:nvSpPr>
          <p:spPr>
            <a:xfrm>
              <a:off x="562554" y="32558"/>
              <a:ext cx="2256846" cy="359328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Software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BD2C295A-D555-6C3E-31CD-A8856297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214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035697-7E0B-5C67-BBFB-B3167EB47BC5}"/>
              </a:ext>
            </a:extLst>
          </p:cNvPr>
          <p:cNvGrpSpPr/>
          <p:nvPr/>
        </p:nvGrpSpPr>
        <p:grpSpPr>
          <a:xfrm>
            <a:off x="5265398" y="49445"/>
            <a:ext cx="2093002" cy="350605"/>
            <a:chOff x="562554" y="40722"/>
            <a:chExt cx="2093002" cy="350605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B8D82C2-8F04-3E9C-2622-92037E6148AB}"/>
                </a:ext>
              </a:extLst>
            </p:cNvPr>
            <p:cNvSpPr/>
            <p:nvPr/>
          </p:nvSpPr>
          <p:spPr>
            <a:xfrm>
              <a:off x="562554" y="40722"/>
              <a:ext cx="2093002" cy="350605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Kelebihan</a:t>
              </a:r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EB1DE7B4-1496-2434-DED1-911A642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589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B6BC2-B763-92D3-70A3-46F855DC6B81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FC0256-1DF7-1DED-A7A5-C0E3F21C311B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8931B3-5F4A-B7AF-1537-9A6EB248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03A3D7-04E6-14F1-5C0A-86025579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519" b="92222" l="2110" r="95781">
                          <a14:foregroundMark x1="4641" y1="47778" x2="4641" y2="47778"/>
                          <a14:foregroundMark x1="95781" y1="49630" x2="95781" y2="49630"/>
                          <a14:foregroundMark x1="64135" y1="8519" x2="64135" y2="8519"/>
                          <a14:foregroundMark x1="2110" y1="48889" x2="2110" y2="48889"/>
                          <a14:foregroundMark x1="52743" y1="92222" x2="52743" y2="92222"/>
                          <a14:foregroundMark x1="71308" y1="87407" x2="71308" y2="8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656BBF-47BD-4B14-243E-80E22DAC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052798"/>
                  </p:ext>
                </p:extLst>
              </p:nvPr>
            </p:nvGraphicFramePr>
            <p:xfrm>
              <a:off x="124614" y="1329116"/>
              <a:ext cx="1254480" cy="2394918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254480" cy="2394918"/>
                    </a:xfrm>
                    <a:prstGeom prst="rect">
                      <a:avLst/>
                    </a:prstGeom>
                  </am3d:spPr>
                  <am3d:camera>
                    <am3d:pos x="0" y="0" z="58905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0667" d="1000000"/>
                    <am3d:preTrans dx="0" dy="-180034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432043" ay="3299327" az="-1195225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022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614" y="1329116"/>
                <a:ext cx="1254480" cy="2394918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1031E6E-6FC8-9E4E-A548-49BBB0C87A6D}"/>
              </a:ext>
            </a:extLst>
          </p:cNvPr>
          <p:cNvSpPr txBox="1"/>
          <p:nvPr/>
        </p:nvSpPr>
        <p:spPr>
          <a:xfrm>
            <a:off x="1565209" y="628703"/>
            <a:ext cx="525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Kelebihan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menggunakan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Framework</a:t>
            </a:r>
            <a:endParaRPr lang="en-ID" sz="2400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Calibri" panose="020F050202020403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12C79C-5B8E-6A00-EE96-612513BF7BA8}"/>
              </a:ext>
            </a:extLst>
          </p:cNvPr>
          <p:cNvGrpSpPr/>
          <p:nvPr/>
        </p:nvGrpSpPr>
        <p:grpSpPr>
          <a:xfrm>
            <a:off x="4024534" y="1184788"/>
            <a:ext cx="1215144" cy="1868815"/>
            <a:chOff x="3593366" y="1389340"/>
            <a:chExt cx="1215144" cy="186881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7FD9F2-025F-B6BD-2B34-093411F7E1D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CF1921-5CBF-4E1B-D208-D9DF36A2D646}"/>
                </a:ext>
              </a:extLst>
            </p:cNvPr>
            <p:cNvSpPr/>
            <p:nvPr/>
          </p:nvSpPr>
          <p:spPr>
            <a:xfrm>
              <a:off x="4118477" y="1389340"/>
              <a:ext cx="406814" cy="172228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4BC543-21D1-379C-7FA8-2CD0CBD696A6}"/>
                </a:ext>
              </a:extLst>
            </p:cNvPr>
            <p:cNvSpPr/>
            <p:nvPr/>
          </p:nvSpPr>
          <p:spPr>
            <a:xfrm rot="2141935">
              <a:off x="3593366" y="2610361"/>
              <a:ext cx="995206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3C7EB-14BE-C60C-59F5-88B9237710C9}"/>
              </a:ext>
            </a:extLst>
          </p:cNvPr>
          <p:cNvGrpSpPr/>
          <p:nvPr/>
        </p:nvGrpSpPr>
        <p:grpSpPr>
          <a:xfrm rot="7569819" flipH="1" flipV="1">
            <a:off x="3687539" y="2194054"/>
            <a:ext cx="1148287" cy="1678458"/>
            <a:chOff x="3660223" y="1601226"/>
            <a:chExt cx="1148287" cy="16784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48692EE-585C-7097-F835-0332B03D1FE6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80E3C3-4556-96FA-20DA-56583422EF6F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E3636D-8C7B-34EE-DF59-BBA2FDAC079A}"/>
                </a:ext>
              </a:extLst>
            </p:cNvPr>
            <p:cNvSpPr/>
            <p:nvPr/>
          </p:nvSpPr>
          <p:spPr>
            <a:xfrm rot="2141935">
              <a:off x="3660223" y="2631890"/>
              <a:ext cx="92141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4551706-E386-C060-0E7F-B9AEF91B41BF}"/>
              </a:ext>
            </a:extLst>
          </p:cNvPr>
          <p:cNvGrpSpPr/>
          <p:nvPr/>
        </p:nvGrpSpPr>
        <p:grpSpPr>
          <a:xfrm rot="3169698" flipH="1" flipV="1">
            <a:off x="4035835" y="3082272"/>
            <a:ext cx="1210916" cy="1510393"/>
            <a:chOff x="3597594" y="1601226"/>
            <a:chExt cx="1210916" cy="151039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049278D-4C1A-BCF5-5702-40EC3AD46F89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7678B02-8B7B-31B8-4B6C-5708AAF354E9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17D76C-4D9C-BE94-F9A2-37E767290E04}"/>
                </a:ext>
              </a:extLst>
            </p:cNvPr>
            <p:cNvSpPr/>
            <p:nvPr/>
          </p:nvSpPr>
          <p:spPr>
            <a:xfrm rot="2141935">
              <a:off x="3597594" y="2614412"/>
              <a:ext cx="1052565" cy="4784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1458EE9-D5FC-2F55-65BE-4275E105BED2}"/>
              </a:ext>
            </a:extLst>
          </p:cNvPr>
          <p:cNvGrpSpPr/>
          <p:nvPr/>
        </p:nvGrpSpPr>
        <p:grpSpPr>
          <a:xfrm flipH="1" flipV="1">
            <a:off x="4797801" y="3077489"/>
            <a:ext cx="1377835" cy="1435413"/>
            <a:chOff x="3554573" y="1601227"/>
            <a:chExt cx="1377835" cy="143541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9E1645B-0934-8104-BE1B-57FB52003AED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DAB0587-BEAE-B036-2AF4-1C99D4D70566}"/>
                </a:ext>
              </a:extLst>
            </p:cNvPr>
            <p:cNvSpPr/>
            <p:nvPr/>
          </p:nvSpPr>
          <p:spPr>
            <a:xfrm>
              <a:off x="4118477" y="1601227"/>
              <a:ext cx="406814" cy="1373455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388C1F-4391-300A-1473-10D10E2F839C}"/>
                </a:ext>
              </a:extLst>
            </p:cNvPr>
            <p:cNvSpPr/>
            <p:nvPr/>
          </p:nvSpPr>
          <p:spPr>
            <a:xfrm rot="2141935">
              <a:off x="3554573" y="2685621"/>
              <a:ext cx="1377835" cy="3510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4730B7A1-1EFE-59A0-2A37-64898C4EE513}"/>
              </a:ext>
            </a:extLst>
          </p:cNvPr>
          <p:cNvSpPr/>
          <p:nvPr/>
        </p:nvSpPr>
        <p:spPr>
          <a:xfrm>
            <a:off x="4356873" y="1157177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01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11460E-8FCF-4F2F-94D6-1CBC7F509B2F}"/>
              </a:ext>
            </a:extLst>
          </p:cNvPr>
          <p:cNvSpPr/>
          <p:nvPr/>
        </p:nvSpPr>
        <p:spPr>
          <a:xfrm>
            <a:off x="3407120" y="2337572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02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E29FC7F-30EE-B7E7-202B-6B3D1DF604A0}"/>
              </a:ext>
            </a:extLst>
          </p:cNvPr>
          <p:cNvSpPr/>
          <p:nvPr/>
        </p:nvSpPr>
        <p:spPr>
          <a:xfrm>
            <a:off x="3766550" y="3804260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03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DE53A72-6C43-C118-3862-339B72958CE8}"/>
              </a:ext>
            </a:extLst>
          </p:cNvPr>
          <p:cNvSpPr/>
          <p:nvPr/>
        </p:nvSpPr>
        <p:spPr>
          <a:xfrm>
            <a:off x="5031708" y="4019848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04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CD59C2-2E0A-BCC5-8D27-CEB972A579DF}"/>
              </a:ext>
            </a:extLst>
          </p:cNvPr>
          <p:cNvSpPr/>
          <p:nvPr/>
        </p:nvSpPr>
        <p:spPr>
          <a:xfrm>
            <a:off x="6143741" y="3036345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05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227896E-E2F0-90B9-F918-76CAFC08BACD}"/>
              </a:ext>
            </a:extLst>
          </p:cNvPr>
          <p:cNvSpPr/>
          <p:nvPr/>
        </p:nvSpPr>
        <p:spPr>
          <a:xfrm>
            <a:off x="5851554" y="1600829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06</a:t>
            </a:r>
            <a:endParaRPr lang="en-ID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63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5E63A588-0FB8-D9E5-18B9-B5080E73A89C}"/>
              </a:ext>
            </a:extLst>
          </p:cNvPr>
          <p:cNvSpPr txBox="1"/>
          <p:nvPr/>
        </p:nvSpPr>
        <p:spPr>
          <a:xfrm>
            <a:off x="2155783" y="4083469"/>
            <a:ext cx="3424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Mempersingkat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waktu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pengembangan</a:t>
            </a:r>
            <a:endParaRPr lang="en-US" b="1" dirty="0">
              <a:latin typeface="+mj-lt"/>
            </a:endParaRPr>
          </a:p>
          <a:p>
            <a:r>
              <a:rPr lang="en-US" sz="1100" dirty="0" err="1">
                <a:latin typeface="+mj-lt"/>
              </a:rPr>
              <a:t>Mempercepat</a:t>
            </a:r>
            <a:r>
              <a:rPr lang="en-US" sz="1100" dirty="0">
                <a:latin typeface="+mj-lt"/>
              </a:rPr>
              <a:t> proses </a:t>
            </a:r>
            <a:r>
              <a:rPr lang="en-US" sz="1100" dirty="0" err="1">
                <a:latin typeface="+mj-lt"/>
              </a:rPr>
              <a:t>pembuatan</a:t>
            </a:r>
            <a:r>
              <a:rPr lang="en-US" sz="1100" dirty="0">
                <a:latin typeface="+mj-lt"/>
              </a:rPr>
              <a:t> software</a:t>
            </a:r>
            <a:endParaRPr lang="en-ID" sz="1100" dirty="0">
              <a:latin typeface="+mj-lt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FE3C96CC-B0DE-C5D2-A9F8-D663B0491761}"/>
              </a:ext>
            </a:extLst>
          </p:cNvPr>
          <p:cNvSpPr/>
          <p:nvPr/>
        </p:nvSpPr>
        <p:spPr>
          <a:xfrm>
            <a:off x="2194633" y="4074610"/>
            <a:ext cx="3420836" cy="468430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5B5A772-8C2B-EA9C-3402-844365C66673}"/>
              </a:ext>
            </a:extLst>
          </p:cNvPr>
          <p:cNvSpPr txBox="1"/>
          <p:nvPr/>
        </p:nvSpPr>
        <p:spPr>
          <a:xfrm>
            <a:off x="1613915" y="2282542"/>
            <a:ext cx="17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Security</a:t>
            </a:r>
          </a:p>
          <a:p>
            <a:pPr algn="r"/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Terdapat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fitur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keamanan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secara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otomatis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519D148B-901E-1748-5967-6F86690E7926}"/>
              </a:ext>
            </a:extLst>
          </p:cNvPr>
          <p:cNvSpPr/>
          <p:nvPr/>
        </p:nvSpPr>
        <p:spPr>
          <a:xfrm>
            <a:off x="3632753" y="2271018"/>
            <a:ext cx="1873482" cy="680449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F0CE34-DE6C-C0C5-F6BC-FE9FAB87F70C}"/>
              </a:ext>
            </a:extLst>
          </p:cNvPr>
          <p:cNvSpPr txBox="1"/>
          <p:nvPr/>
        </p:nvSpPr>
        <p:spPr>
          <a:xfrm>
            <a:off x="3800473" y="3700434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0" dirty="0">
                <a:solidFill>
                  <a:srgbClr val="10162F"/>
                </a:solidFill>
                <a:effectLst/>
                <a:latin typeface="+mj-lt"/>
              </a:rPr>
              <a:t>T</a:t>
            </a:r>
            <a:r>
              <a:rPr lang="en-ID" b="1" i="0" dirty="0" err="1">
                <a:solidFill>
                  <a:srgbClr val="10162F"/>
                </a:solidFill>
                <a:effectLst/>
                <a:latin typeface="+mj-lt"/>
              </a:rPr>
              <a:t>ools</a:t>
            </a:r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 &amp; Library</a:t>
            </a: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Di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dalam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Framewrok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sudah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tersedia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berbagai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tools dan library yang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bisa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digunakan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F715AC87-D0D8-DD0D-507B-197F0174B566}"/>
              </a:ext>
            </a:extLst>
          </p:cNvPr>
          <p:cNvSpPr/>
          <p:nvPr/>
        </p:nvSpPr>
        <p:spPr>
          <a:xfrm>
            <a:off x="3921860" y="3688876"/>
            <a:ext cx="2956902" cy="660581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024EE4-9F04-02CA-AE1C-F1640B656586}"/>
              </a:ext>
            </a:extLst>
          </p:cNvPr>
          <p:cNvSpPr txBox="1"/>
          <p:nvPr/>
        </p:nvSpPr>
        <p:spPr>
          <a:xfrm>
            <a:off x="4127821" y="2869579"/>
            <a:ext cx="24905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Teamwork</a:t>
            </a:r>
          </a:p>
          <a:p>
            <a:pPr algn="just"/>
            <a:r>
              <a:rPr lang="en-ID" sz="1100" dirty="0">
                <a:solidFill>
                  <a:srgbClr val="10162F"/>
                </a:solidFill>
                <a:latin typeface="+mj-lt"/>
              </a:rPr>
              <a:t>Framework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memiliki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tersendiri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,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jadi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tim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dapat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mengikuti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penyusunan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struktur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program yang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sama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.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95FFD01-C01D-97F0-712C-47F8059C2835}"/>
              </a:ext>
            </a:extLst>
          </p:cNvPr>
          <p:cNvSpPr/>
          <p:nvPr/>
        </p:nvSpPr>
        <p:spPr>
          <a:xfrm>
            <a:off x="4008994" y="2715584"/>
            <a:ext cx="2739079" cy="1110169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C01D9E-C0D6-2A62-889D-8AF5B7B79E8F}"/>
              </a:ext>
            </a:extLst>
          </p:cNvPr>
          <p:cNvSpPr txBox="1"/>
          <p:nvPr/>
        </p:nvSpPr>
        <p:spPr>
          <a:xfrm>
            <a:off x="3739140" y="1382034"/>
            <a:ext cx="26616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dirty="0" err="1">
                <a:solidFill>
                  <a:schemeClr val="accent6"/>
                </a:solidFill>
                <a:latin typeface="+mj-lt"/>
              </a:rPr>
              <a:t>Fleksibititas</a:t>
            </a:r>
            <a:endParaRPr lang="en-ID" b="1" dirty="0">
              <a:solidFill>
                <a:schemeClr val="accent6"/>
              </a:solidFill>
              <a:latin typeface="+mj-lt"/>
            </a:endParaRPr>
          </a:p>
          <a:p>
            <a:pPr algn="just"/>
            <a:r>
              <a:rPr lang="en-ID" sz="1100" dirty="0" err="1">
                <a:solidFill>
                  <a:schemeClr val="accent6"/>
                </a:solidFill>
                <a:latin typeface="+mj-lt"/>
              </a:rPr>
              <a:t>Dapat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dengan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mudah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terkoneksi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banyak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database yang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berbeda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dan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bisa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menggunkan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aplikasi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pihak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ketiga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.</a:t>
            </a:r>
            <a:endParaRPr lang="en-ID" sz="1100" i="0" dirty="0">
              <a:solidFill>
                <a:schemeClr val="accent6"/>
              </a:solidFill>
              <a:effectLst/>
              <a:latin typeface="+mj-lt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78C7628-A633-1FB1-B73B-E1FBEA0F831F}"/>
              </a:ext>
            </a:extLst>
          </p:cNvPr>
          <p:cNvSpPr/>
          <p:nvPr/>
        </p:nvSpPr>
        <p:spPr>
          <a:xfrm>
            <a:off x="3327006" y="1231588"/>
            <a:ext cx="3196202" cy="1039723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310A06-D095-0E6F-B9CC-F8B8D01B7404}"/>
              </a:ext>
            </a:extLst>
          </p:cNvPr>
          <p:cNvSpPr txBox="1"/>
          <p:nvPr/>
        </p:nvSpPr>
        <p:spPr>
          <a:xfrm>
            <a:off x="1237292" y="1163930"/>
            <a:ext cx="32640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b="1" dirty="0">
                <a:latin typeface="+mj-lt"/>
              </a:rPr>
              <a:t>Kode </a:t>
            </a:r>
            <a:r>
              <a:rPr lang="en-US" b="1" dirty="0" err="1">
                <a:latin typeface="+mj-lt"/>
              </a:rPr>
              <a:t>terstruktu</a:t>
            </a:r>
            <a:r>
              <a:rPr lang="en-ID" b="1" dirty="0">
                <a:latin typeface="+mj-lt"/>
              </a:rPr>
              <a:t>r</a:t>
            </a:r>
          </a:p>
          <a:p>
            <a:pPr algn="r"/>
            <a:r>
              <a:rPr lang="en-ID" sz="1100" dirty="0" err="1">
                <a:latin typeface="+mj-lt"/>
              </a:rPr>
              <a:t>Memiliki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struktur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aplikasi</a:t>
            </a:r>
            <a:r>
              <a:rPr lang="en-ID" sz="1100" dirty="0">
                <a:latin typeface="+mj-lt"/>
              </a:rPr>
              <a:t> yang </a:t>
            </a:r>
            <a:r>
              <a:rPr lang="en-ID" sz="1100" dirty="0" err="1">
                <a:latin typeface="+mj-lt"/>
              </a:rPr>
              <a:t>sudah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terorganisir</a:t>
            </a:r>
            <a:r>
              <a:rPr lang="en-ID" sz="1100" dirty="0">
                <a:latin typeface="+mj-lt"/>
              </a:rPr>
              <a:t>,</a:t>
            </a:r>
          </a:p>
          <a:p>
            <a:pPr algn="r"/>
            <a:r>
              <a:rPr lang="en-ID" sz="1100" dirty="0" err="1">
                <a:latin typeface="+mj-lt"/>
              </a:rPr>
              <a:t>membuat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halaman</a:t>
            </a:r>
            <a:r>
              <a:rPr lang="en-ID" sz="1100" dirty="0">
                <a:latin typeface="+mj-lt"/>
              </a:rPr>
              <a:t> coding </a:t>
            </a:r>
            <a:r>
              <a:rPr lang="en-ID" sz="1100" dirty="0" err="1">
                <a:latin typeface="+mj-lt"/>
              </a:rPr>
              <a:t>menjadi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lebih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rapih</a:t>
            </a:r>
            <a:r>
              <a:rPr lang="en-ID" sz="1100" dirty="0">
                <a:latin typeface="+mj-lt"/>
              </a:rPr>
              <a:t>.</a:t>
            </a:r>
            <a:endParaRPr lang="en-US" sz="1100" dirty="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2E40F62-4167-3511-4612-4732D45B2278}"/>
              </a:ext>
            </a:extLst>
          </p:cNvPr>
          <p:cNvGrpSpPr/>
          <p:nvPr/>
        </p:nvGrpSpPr>
        <p:grpSpPr>
          <a:xfrm rot="6866158">
            <a:off x="5395910" y="2054095"/>
            <a:ext cx="1325096" cy="1656384"/>
            <a:chOff x="3483414" y="1601226"/>
            <a:chExt cx="1325096" cy="165638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030302-6504-1E8C-6EFA-EAD86A6D7E4C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5B226E5-5A3E-285B-A38D-14210558389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00288D-88A6-E1AE-449C-DBC1B43953E3}"/>
                </a:ext>
              </a:extLst>
            </p:cNvPr>
            <p:cNvSpPr/>
            <p:nvPr/>
          </p:nvSpPr>
          <p:spPr>
            <a:xfrm rot="2141935">
              <a:off x="3483414" y="2609816"/>
              <a:ext cx="121359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6F655B-16DB-18C5-DC45-84ECDE96F45D}"/>
              </a:ext>
            </a:extLst>
          </p:cNvPr>
          <p:cNvGrpSpPr/>
          <p:nvPr/>
        </p:nvGrpSpPr>
        <p:grpSpPr>
          <a:xfrm rot="3361738">
            <a:off x="4873973" y="1180522"/>
            <a:ext cx="1377835" cy="1868940"/>
            <a:chOff x="3467981" y="1436590"/>
            <a:chExt cx="1377835" cy="18689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5A590E-FC5A-29C7-3CE5-A3EC7DE18A41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1D31F2B-4D02-E1A8-34C6-CD39B39822F0}"/>
                </a:ext>
              </a:extLst>
            </p:cNvPr>
            <p:cNvSpPr/>
            <p:nvPr/>
          </p:nvSpPr>
          <p:spPr>
            <a:xfrm>
              <a:off x="4118477" y="1436590"/>
              <a:ext cx="406814" cy="167503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109F32-70E4-62AF-5BB3-41916D173950}"/>
                </a:ext>
              </a:extLst>
            </p:cNvPr>
            <p:cNvSpPr/>
            <p:nvPr/>
          </p:nvSpPr>
          <p:spPr>
            <a:xfrm rot="2141935">
              <a:off x="3467981" y="2657736"/>
              <a:ext cx="137783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1FF8E3-D6AA-2BBD-9402-E5B59BADE525}"/>
              </a:ext>
            </a:extLst>
          </p:cNvPr>
          <p:cNvSpPr/>
          <p:nvPr/>
        </p:nvSpPr>
        <p:spPr>
          <a:xfrm>
            <a:off x="1" y="0"/>
            <a:ext cx="914400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3B7EB495-846F-01A4-D56E-412C8CC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538" y="59417"/>
            <a:ext cx="281215" cy="281215"/>
          </a:xfrm>
          <a:prstGeom prst="rect">
            <a:avLst/>
          </a:prstGeom>
        </p:spPr>
      </p:pic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77CC07F4-B9A5-AE30-A954-94070EED8F04}"/>
              </a:ext>
            </a:extLst>
          </p:cNvPr>
          <p:cNvSpPr/>
          <p:nvPr/>
        </p:nvSpPr>
        <p:spPr>
          <a:xfrm rot="5400000">
            <a:off x="718451" y="488737"/>
            <a:ext cx="1232904" cy="4824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2073D-5BA4-99BE-8C76-0925FB2C301D}"/>
              </a:ext>
            </a:extLst>
          </p:cNvPr>
          <p:cNvSpPr txBox="1"/>
          <p:nvPr/>
        </p:nvSpPr>
        <p:spPr>
          <a:xfrm>
            <a:off x="7962119" y="-288878"/>
            <a:ext cx="28121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-</a:t>
            </a:r>
            <a:endParaRPr lang="en-ID" sz="4800" dirty="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C5D3A-E2D7-9DFE-DCA8-CCCDBCADE3A4}"/>
              </a:ext>
            </a:extLst>
          </p:cNvPr>
          <p:cNvGrpSpPr/>
          <p:nvPr/>
        </p:nvGrpSpPr>
        <p:grpSpPr>
          <a:xfrm>
            <a:off x="8342829" y="59269"/>
            <a:ext cx="282928" cy="279524"/>
            <a:chOff x="1477439" y="1202267"/>
            <a:chExt cx="351363" cy="347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84C744-E7C5-D506-1247-D5BAF29F1109}"/>
                </a:ext>
              </a:extLst>
            </p:cNvPr>
            <p:cNvSpPr/>
            <p:nvPr/>
          </p:nvSpPr>
          <p:spPr>
            <a:xfrm>
              <a:off x="1532468" y="1202267"/>
              <a:ext cx="296334" cy="2963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8A8263-B36C-3A44-D30D-848C4D719BCB}"/>
                </a:ext>
              </a:extLst>
            </p:cNvPr>
            <p:cNvSpPr/>
            <p:nvPr/>
          </p:nvSpPr>
          <p:spPr>
            <a:xfrm>
              <a:off x="1477439" y="1253069"/>
              <a:ext cx="296334" cy="2963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5A3E7D-A0D0-446E-0F9A-703777CAECCB}"/>
              </a:ext>
            </a:extLst>
          </p:cNvPr>
          <p:cNvSpPr/>
          <p:nvPr/>
        </p:nvSpPr>
        <p:spPr>
          <a:xfrm>
            <a:off x="562554" y="40722"/>
            <a:ext cx="2256846" cy="359328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accent5"/>
                </a:solidFill>
                <a:latin typeface="Corbel" panose="020B0503020204020204" pitchFamily="34" charset="0"/>
              </a:rPr>
              <a:t>FrameWork</a:t>
            </a:r>
            <a:endParaRPr lang="en-ID" sz="1200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B93999DD-CEA2-0F4C-9732-643D9F0D6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143" y="100176"/>
            <a:ext cx="150546" cy="150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09525-3416-A5EA-E6BF-C4A124142DA8}"/>
              </a:ext>
            </a:extLst>
          </p:cNvPr>
          <p:cNvSpPr txBox="1"/>
          <p:nvPr/>
        </p:nvSpPr>
        <p:spPr>
          <a:xfrm>
            <a:off x="7388513" y="-72444"/>
            <a:ext cx="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ID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F7657-1BDB-8B67-1421-5F767159DEDA}"/>
              </a:ext>
            </a:extLst>
          </p:cNvPr>
          <p:cNvSpPr/>
          <p:nvPr/>
        </p:nvSpPr>
        <p:spPr>
          <a:xfrm>
            <a:off x="0" y="400051"/>
            <a:ext cx="9144000" cy="2331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b="1" dirty="0">
              <a:solidFill>
                <a:schemeClr val="accent5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18042-2189-81FA-E6DC-0EC354AD0548}"/>
              </a:ext>
            </a:extLst>
          </p:cNvPr>
          <p:cNvGrpSpPr/>
          <p:nvPr/>
        </p:nvGrpSpPr>
        <p:grpSpPr>
          <a:xfrm>
            <a:off x="2915754" y="41480"/>
            <a:ext cx="2256846" cy="359328"/>
            <a:chOff x="562554" y="32558"/>
            <a:chExt cx="2256846" cy="359328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CD1E94CF-F9D2-76C5-E5CA-03E94D5863F7}"/>
                </a:ext>
              </a:extLst>
            </p:cNvPr>
            <p:cNvSpPr/>
            <p:nvPr/>
          </p:nvSpPr>
          <p:spPr>
            <a:xfrm>
              <a:off x="562554" y="32558"/>
              <a:ext cx="2256846" cy="359328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Software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BD2C295A-D555-6C3E-31CD-A8856297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214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035697-7E0B-5C67-BBFB-B3167EB47BC5}"/>
              </a:ext>
            </a:extLst>
          </p:cNvPr>
          <p:cNvGrpSpPr/>
          <p:nvPr/>
        </p:nvGrpSpPr>
        <p:grpSpPr>
          <a:xfrm>
            <a:off x="5265398" y="49445"/>
            <a:ext cx="2093002" cy="350605"/>
            <a:chOff x="562554" y="40722"/>
            <a:chExt cx="2093002" cy="350605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B8D82C2-8F04-3E9C-2622-92037E6148AB}"/>
                </a:ext>
              </a:extLst>
            </p:cNvPr>
            <p:cNvSpPr/>
            <p:nvPr/>
          </p:nvSpPr>
          <p:spPr>
            <a:xfrm>
              <a:off x="562554" y="40722"/>
              <a:ext cx="2093002" cy="350605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Kelebihan</a:t>
              </a:r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EB1DE7B4-1496-2434-DED1-911A642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589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B6BC2-B763-92D3-70A3-46F855DC6B81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FC0256-1DF7-1DED-A7A5-C0E3F21C311B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8931B3-5F4A-B7AF-1537-9A6EB248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03A3D7-04E6-14F1-5C0A-86025579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519" b="92222" l="2110" r="95781">
                          <a14:foregroundMark x1="4641" y1="47778" x2="4641" y2="47778"/>
                          <a14:foregroundMark x1="95781" y1="49630" x2="95781" y2="49630"/>
                          <a14:foregroundMark x1="64135" y1="8519" x2="64135" y2="8519"/>
                          <a14:foregroundMark x1="2110" y1="48889" x2="2110" y2="48889"/>
                          <a14:foregroundMark x1="52743" y1="92222" x2="52743" y2="92222"/>
                          <a14:foregroundMark x1="71308" y1="87407" x2="71308" y2="8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656BBF-47BD-4B14-243E-80E22DAC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095910"/>
                  </p:ext>
                </p:extLst>
              </p:nvPr>
            </p:nvGraphicFramePr>
            <p:xfrm>
              <a:off x="153125" y="1281598"/>
              <a:ext cx="1197458" cy="248995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197458" cy="2489954"/>
                    </a:xfrm>
                    <a:prstGeom prst="rect">
                      <a:avLst/>
                    </a:prstGeom>
                  </am3d:spPr>
                  <am3d:camera>
                    <am3d:pos x="0" y="0" z="58905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0667" d="1000000"/>
                    <am3d:preTrans dx="0" dy="-180034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90783" ay="3694429" az="132939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022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3125" y="1281598"/>
                <a:ext cx="1197458" cy="2489954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1031E6E-6FC8-9E4E-A548-49BBB0C87A6D}"/>
              </a:ext>
            </a:extLst>
          </p:cNvPr>
          <p:cNvSpPr txBox="1"/>
          <p:nvPr/>
        </p:nvSpPr>
        <p:spPr>
          <a:xfrm>
            <a:off x="1565209" y="628703"/>
            <a:ext cx="525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Kelebihan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menggunakan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Framework</a:t>
            </a:r>
            <a:endParaRPr lang="en-ID" sz="2400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Calibri" panose="020F050202020403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12C79C-5B8E-6A00-EE96-612513BF7BA8}"/>
              </a:ext>
            </a:extLst>
          </p:cNvPr>
          <p:cNvGrpSpPr/>
          <p:nvPr/>
        </p:nvGrpSpPr>
        <p:grpSpPr>
          <a:xfrm>
            <a:off x="4024534" y="1184788"/>
            <a:ext cx="1215144" cy="1868815"/>
            <a:chOff x="3593366" y="1389340"/>
            <a:chExt cx="1215144" cy="186881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7FD9F2-025F-B6BD-2B34-093411F7E1D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CF1921-5CBF-4E1B-D208-D9DF36A2D646}"/>
                </a:ext>
              </a:extLst>
            </p:cNvPr>
            <p:cNvSpPr/>
            <p:nvPr/>
          </p:nvSpPr>
          <p:spPr>
            <a:xfrm>
              <a:off x="4118477" y="1389340"/>
              <a:ext cx="406814" cy="172228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4BC543-21D1-379C-7FA8-2CD0CBD696A6}"/>
                </a:ext>
              </a:extLst>
            </p:cNvPr>
            <p:cNvSpPr/>
            <p:nvPr/>
          </p:nvSpPr>
          <p:spPr>
            <a:xfrm rot="2141935">
              <a:off x="3593366" y="2610361"/>
              <a:ext cx="995206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3C7EB-14BE-C60C-59F5-88B9237710C9}"/>
              </a:ext>
            </a:extLst>
          </p:cNvPr>
          <p:cNvGrpSpPr/>
          <p:nvPr/>
        </p:nvGrpSpPr>
        <p:grpSpPr>
          <a:xfrm rot="7569819" flipH="1" flipV="1">
            <a:off x="3687539" y="2194054"/>
            <a:ext cx="1148287" cy="1678458"/>
            <a:chOff x="3660223" y="1601226"/>
            <a:chExt cx="1148287" cy="16784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48692EE-585C-7097-F835-0332B03D1FE6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80E3C3-4556-96FA-20DA-56583422EF6F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E3636D-8C7B-34EE-DF59-BBA2FDAC079A}"/>
                </a:ext>
              </a:extLst>
            </p:cNvPr>
            <p:cNvSpPr/>
            <p:nvPr/>
          </p:nvSpPr>
          <p:spPr>
            <a:xfrm rot="2141935">
              <a:off x="3660223" y="2631890"/>
              <a:ext cx="92141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4551706-E386-C060-0E7F-B9AEF91B41BF}"/>
              </a:ext>
            </a:extLst>
          </p:cNvPr>
          <p:cNvGrpSpPr/>
          <p:nvPr/>
        </p:nvGrpSpPr>
        <p:grpSpPr>
          <a:xfrm rot="3169698" flipH="1" flipV="1">
            <a:off x="4035835" y="3082272"/>
            <a:ext cx="1210916" cy="1510393"/>
            <a:chOff x="3597594" y="1601226"/>
            <a:chExt cx="1210916" cy="151039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049278D-4C1A-BCF5-5702-40EC3AD46F89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7678B02-8B7B-31B8-4B6C-5708AAF354E9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17D76C-4D9C-BE94-F9A2-37E767290E04}"/>
                </a:ext>
              </a:extLst>
            </p:cNvPr>
            <p:cNvSpPr/>
            <p:nvPr/>
          </p:nvSpPr>
          <p:spPr>
            <a:xfrm rot="2141935">
              <a:off x="3597594" y="2614412"/>
              <a:ext cx="1052565" cy="4784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1458EE9-D5FC-2F55-65BE-4275E105BED2}"/>
              </a:ext>
            </a:extLst>
          </p:cNvPr>
          <p:cNvGrpSpPr/>
          <p:nvPr/>
        </p:nvGrpSpPr>
        <p:grpSpPr>
          <a:xfrm flipH="1" flipV="1">
            <a:off x="4797801" y="3077489"/>
            <a:ext cx="1377835" cy="1435413"/>
            <a:chOff x="3554573" y="1601227"/>
            <a:chExt cx="1377835" cy="143541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9E1645B-0934-8104-BE1B-57FB52003AED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DAB0587-BEAE-B036-2AF4-1C99D4D70566}"/>
                </a:ext>
              </a:extLst>
            </p:cNvPr>
            <p:cNvSpPr/>
            <p:nvPr/>
          </p:nvSpPr>
          <p:spPr>
            <a:xfrm>
              <a:off x="4118477" y="1601227"/>
              <a:ext cx="406814" cy="1373455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388C1F-4391-300A-1473-10D10E2F839C}"/>
                </a:ext>
              </a:extLst>
            </p:cNvPr>
            <p:cNvSpPr/>
            <p:nvPr/>
          </p:nvSpPr>
          <p:spPr>
            <a:xfrm rot="2141935">
              <a:off x="3554573" y="2685621"/>
              <a:ext cx="1377835" cy="3510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4730B7A1-1EFE-59A0-2A37-64898C4EE513}"/>
              </a:ext>
            </a:extLst>
          </p:cNvPr>
          <p:cNvSpPr/>
          <p:nvPr/>
        </p:nvSpPr>
        <p:spPr>
          <a:xfrm>
            <a:off x="4356873" y="1157177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01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11460E-8FCF-4F2F-94D6-1CBC7F509B2F}"/>
              </a:ext>
            </a:extLst>
          </p:cNvPr>
          <p:cNvSpPr/>
          <p:nvPr/>
        </p:nvSpPr>
        <p:spPr>
          <a:xfrm>
            <a:off x="3407120" y="2337572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02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E29FC7F-30EE-B7E7-202B-6B3D1DF604A0}"/>
              </a:ext>
            </a:extLst>
          </p:cNvPr>
          <p:cNvSpPr/>
          <p:nvPr/>
        </p:nvSpPr>
        <p:spPr>
          <a:xfrm>
            <a:off x="3766550" y="3804260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03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DE53A72-6C43-C118-3862-339B72958CE8}"/>
              </a:ext>
            </a:extLst>
          </p:cNvPr>
          <p:cNvSpPr/>
          <p:nvPr/>
        </p:nvSpPr>
        <p:spPr>
          <a:xfrm>
            <a:off x="5031708" y="4019848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04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CD59C2-2E0A-BCC5-8D27-CEB972A579DF}"/>
              </a:ext>
            </a:extLst>
          </p:cNvPr>
          <p:cNvSpPr/>
          <p:nvPr/>
        </p:nvSpPr>
        <p:spPr>
          <a:xfrm>
            <a:off x="6143741" y="3036345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05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227896E-E2F0-90B9-F918-76CAFC08BACD}"/>
              </a:ext>
            </a:extLst>
          </p:cNvPr>
          <p:cNvSpPr/>
          <p:nvPr/>
        </p:nvSpPr>
        <p:spPr>
          <a:xfrm>
            <a:off x="5851554" y="1600829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06</a:t>
            </a:r>
            <a:endParaRPr lang="en-ID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04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5E63A588-0FB8-D9E5-18B9-B5080E73A89C}"/>
              </a:ext>
            </a:extLst>
          </p:cNvPr>
          <p:cNvSpPr txBox="1"/>
          <p:nvPr/>
        </p:nvSpPr>
        <p:spPr>
          <a:xfrm>
            <a:off x="2155783" y="4083469"/>
            <a:ext cx="3424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6"/>
                </a:solidFill>
                <a:latin typeface="+mj-lt"/>
              </a:rPr>
              <a:t>Mempersingkat</a:t>
            </a:r>
            <a:r>
              <a:rPr lang="en-US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+mj-lt"/>
              </a:rPr>
              <a:t>waktu</a:t>
            </a:r>
            <a:r>
              <a:rPr lang="en-US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+mj-lt"/>
              </a:rPr>
              <a:t>pengembangan</a:t>
            </a:r>
            <a:endParaRPr lang="en-US" b="1" dirty="0">
              <a:solidFill>
                <a:schemeClr val="accent6"/>
              </a:solidFill>
              <a:latin typeface="+mj-lt"/>
            </a:endParaRPr>
          </a:p>
          <a:p>
            <a:r>
              <a:rPr lang="en-US" sz="1100" dirty="0" err="1">
                <a:solidFill>
                  <a:schemeClr val="accent6"/>
                </a:solidFill>
                <a:latin typeface="+mj-lt"/>
              </a:rPr>
              <a:t>Mempercepat</a:t>
            </a:r>
            <a:r>
              <a:rPr lang="en-US" sz="1100" dirty="0">
                <a:solidFill>
                  <a:schemeClr val="accent6"/>
                </a:solidFill>
                <a:latin typeface="+mj-lt"/>
              </a:rPr>
              <a:t> proses </a:t>
            </a:r>
            <a:r>
              <a:rPr lang="en-US" sz="1100" dirty="0" err="1">
                <a:solidFill>
                  <a:schemeClr val="accent6"/>
                </a:solidFill>
                <a:latin typeface="+mj-lt"/>
              </a:rPr>
              <a:t>pembuatan</a:t>
            </a:r>
            <a:r>
              <a:rPr lang="en-US" sz="1100" dirty="0">
                <a:solidFill>
                  <a:schemeClr val="accent6"/>
                </a:solidFill>
                <a:latin typeface="+mj-lt"/>
              </a:rPr>
              <a:t> software</a:t>
            </a:r>
            <a:endParaRPr lang="en-ID" sz="11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FE3C96CC-B0DE-C5D2-A9F8-D663B0491761}"/>
              </a:ext>
            </a:extLst>
          </p:cNvPr>
          <p:cNvSpPr/>
          <p:nvPr/>
        </p:nvSpPr>
        <p:spPr>
          <a:xfrm>
            <a:off x="2194633" y="4074610"/>
            <a:ext cx="3420836" cy="468430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6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F0CE34-DE6C-C0C5-F6BC-FE9FAB87F70C}"/>
              </a:ext>
            </a:extLst>
          </p:cNvPr>
          <p:cNvSpPr txBox="1"/>
          <p:nvPr/>
        </p:nvSpPr>
        <p:spPr>
          <a:xfrm>
            <a:off x="844999" y="3700434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0" dirty="0">
                <a:solidFill>
                  <a:srgbClr val="10162F"/>
                </a:solidFill>
                <a:effectLst/>
                <a:latin typeface="+mj-lt"/>
              </a:rPr>
              <a:t>T</a:t>
            </a:r>
            <a:r>
              <a:rPr lang="en-ID" b="1" i="0" dirty="0" err="1">
                <a:solidFill>
                  <a:srgbClr val="10162F"/>
                </a:solidFill>
                <a:effectLst/>
                <a:latin typeface="+mj-lt"/>
              </a:rPr>
              <a:t>ools</a:t>
            </a:r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 &amp; Library</a:t>
            </a: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Di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dalam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Framewrok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sudah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tersedia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berbagai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tools dan library yang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bisa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digunakan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AB95766-DB5E-7FB8-61F9-D449E0EDB029}"/>
              </a:ext>
            </a:extLst>
          </p:cNvPr>
          <p:cNvSpPr/>
          <p:nvPr/>
        </p:nvSpPr>
        <p:spPr>
          <a:xfrm>
            <a:off x="3921860" y="3688876"/>
            <a:ext cx="2956902" cy="660581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024EE4-9F04-02CA-AE1C-F1640B656586}"/>
              </a:ext>
            </a:extLst>
          </p:cNvPr>
          <p:cNvSpPr txBox="1"/>
          <p:nvPr/>
        </p:nvSpPr>
        <p:spPr>
          <a:xfrm>
            <a:off x="4127821" y="2869579"/>
            <a:ext cx="24905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Teamwork</a:t>
            </a:r>
          </a:p>
          <a:p>
            <a:pPr algn="just"/>
            <a:r>
              <a:rPr lang="en-ID" sz="1100" dirty="0">
                <a:solidFill>
                  <a:srgbClr val="10162F"/>
                </a:solidFill>
                <a:latin typeface="+mj-lt"/>
              </a:rPr>
              <a:t>Framework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memiliki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tersendiri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,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jadi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tim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dapat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mengikuti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penyusunan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struktur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program yang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sama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.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95FFD01-C01D-97F0-712C-47F8059C2835}"/>
              </a:ext>
            </a:extLst>
          </p:cNvPr>
          <p:cNvSpPr/>
          <p:nvPr/>
        </p:nvSpPr>
        <p:spPr>
          <a:xfrm>
            <a:off x="4008994" y="2715584"/>
            <a:ext cx="2739079" cy="1110169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C01D9E-C0D6-2A62-889D-8AF5B7B79E8F}"/>
              </a:ext>
            </a:extLst>
          </p:cNvPr>
          <p:cNvSpPr txBox="1"/>
          <p:nvPr/>
        </p:nvSpPr>
        <p:spPr>
          <a:xfrm>
            <a:off x="3739140" y="1382034"/>
            <a:ext cx="26616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dirty="0" err="1">
                <a:solidFill>
                  <a:schemeClr val="accent6"/>
                </a:solidFill>
                <a:latin typeface="+mj-lt"/>
              </a:rPr>
              <a:t>Fleksibititas</a:t>
            </a:r>
            <a:endParaRPr lang="en-ID" b="1" dirty="0">
              <a:solidFill>
                <a:schemeClr val="accent6"/>
              </a:solidFill>
              <a:latin typeface="+mj-lt"/>
            </a:endParaRPr>
          </a:p>
          <a:p>
            <a:pPr algn="just"/>
            <a:r>
              <a:rPr lang="en-ID" sz="1100" dirty="0" err="1">
                <a:solidFill>
                  <a:schemeClr val="accent6"/>
                </a:solidFill>
                <a:latin typeface="+mj-lt"/>
              </a:rPr>
              <a:t>Dapat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dengan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mudah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terkoneksi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banyak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database yang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berbeda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dan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bisa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menggunkan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aplikasi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pihak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ketiga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.</a:t>
            </a:r>
            <a:endParaRPr lang="en-ID" sz="1100" i="0" dirty="0">
              <a:solidFill>
                <a:schemeClr val="accent6"/>
              </a:solidFill>
              <a:effectLst/>
              <a:latin typeface="+mj-lt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78C7628-A633-1FB1-B73B-E1FBEA0F831F}"/>
              </a:ext>
            </a:extLst>
          </p:cNvPr>
          <p:cNvSpPr/>
          <p:nvPr/>
        </p:nvSpPr>
        <p:spPr>
          <a:xfrm>
            <a:off x="3327006" y="1231588"/>
            <a:ext cx="3196202" cy="1039723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310A06-D095-0E6F-B9CC-F8B8D01B7404}"/>
              </a:ext>
            </a:extLst>
          </p:cNvPr>
          <p:cNvSpPr txBox="1"/>
          <p:nvPr/>
        </p:nvSpPr>
        <p:spPr>
          <a:xfrm>
            <a:off x="1237292" y="1163930"/>
            <a:ext cx="32640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b="1" dirty="0">
                <a:latin typeface="+mj-lt"/>
              </a:rPr>
              <a:t>Kode </a:t>
            </a:r>
            <a:r>
              <a:rPr lang="en-US" b="1" dirty="0" err="1">
                <a:latin typeface="+mj-lt"/>
              </a:rPr>
              <a:t>terstruktu</a:t>
            </a:r>
            <a:r>
              <a:rPr lang="en-ID" b="1" dirty="0">
                <a:latin typeface="+mj-lt"/>
              </a:rPr>
              <a:t>r</a:t>
            </a:r>
          </a:p>
          <a:p>
            <a:pPr algn="r"/>
            <a:r>
              <a:rPr lang="en-ID" sz="1100" dirty="0" err="1">
                <a:latin typeface="+mj-lt"/>
              </a:rPr>
              <a:t>Memiliki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struktur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aplikasi</a:t>
            </a:r>
            <a:r>
              <a:rPr lang="en-ID" sz="1100" dirty="0">
                <a:latin typeface="+mj-lt"/>
              </a:rPr>
              <a:t> yang </a:t>
            </a:r>
            <a:r>
              <a:rPr lang="en-ID" sz="1100" dirty="0" err="1">
                <a:latin typeface="+mj-lt"/>
              </a:rPr>
              <a:t>sudah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terorganisir</a:t>
            </a:r>
            <a:r>
              <a:rPr lang="en-ID" sz="1100" dirty="0">
                <a:latin typeface="+mj-lt"/>
              </a:rPr>
              <a:t>,</a:t>
            </a:r>
          </a:p>
          <a:p>
            <a:pPr algn="r"/>
            <a:r>
              <a:rPr lang="en-ID" sz="1100" dirty="0" err="1">
                <a:latin typeface="+mj-lt"/>
              </a:rPr>
              <a:t>membuat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halaman</a:t>
            </a:r>
            <a:r>
              <a:rPr lang="en-ID" sz="1100" dirty="0">
                <a:latin typeface="+mj-lt"/>
              </a:rPr>
              <a:t> coding </a:t>
            </a:r>
            <a:r>
              <a:rPr lang="en-ID" sz="1100" dirty="0" err="1">
                <a:latin typeface="+mj-lt"/>
              </a:rPr>
              <a:t>menjadi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lebih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rapih</a:t>
            </a:r>
            <a:r>
              <a:rPr lang="en-ID" sz="1100" dirty="0">
                <a:latin typeface="+mj-lt"/>
              </a:rPr>
              <a:t>.</a:t>
            </a:r>
            <a:endParaRPr lang="en-US" sz="1100" dirty="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2E40F62-4167-3511-4612-4732D45B2278}"/>
              </a:ext>
            </a:extLst>
          </p:cNvPr>
          <p:cNvGrpSpPr/>
          <p:nvPr/>
        </p:nvGrpSpPr>
        <p:grpSpPr>
          <a:xfrm rot="6866158">
            <a:off x="5395910" y="2054095"/>
            <a:ext cx="1325096" cy="1656384"/>
            <a:chOff x="3483414" y="1601226"/>
            <a:chExt cx="1325096" cy="165638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030302-6504-1E8C-6EFA-EAD86A6D7E4C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5B226E5-5A3E-285B-A38D-14210558389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00288D-88A6-E1AE-449C-DBC1B43953E3}"/>
                </a:ext>
              </a:extLst>
            </p:cNvPr>
            <p:cNvSpPr/>
            <p:nvPr/>
          </p:nvSpPr>
          <p:spPr>
            <a:xfrm rot="2141935">
              <a:off x="3483414" y="2609816"/>
              <a:ext cx="121359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6F655B-16DB-18C5-DC45-84ECDE96F45D}"/>
              </a:ext>
            </a:extLst>
          </p:cNvPr>
          <p:cNvGrpSpPr/>
          <p:nvPr/>
        </p:nvGrpSpPr>
        <p:grpSpPr>
          <a:xfrm rot="3361738">
            <a:off x="4873973" y="1180522"/>
            <a:ext cx="1377835" cy="1868940"/>
            <a:chOff x="3467981" y="1436590"/>
            <a:chExt cx="1377835" cy="18689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5A590E-FC5A-29C7-3CE5-A3EC7DE18A41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1D31F2B-4D02-E1A8-34C6-CD39B39822F0}"/>
                </a:ext>
              </a:extLst>
            </p:cNvPr>
            <p:cNvSpPr/>
            <p:nvPr/>
          </p:nvSpPr>
          <p:spPr>
            <a:xfrm>
              <a:off x="4118477" y="1436590"/>
              <a:ext cx="406814" cy="167503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109F32-70E4-62AF-5BB3-41916D173950}"/>
                </a:ext>
              </a:extLst>
            </p:cNvPr>
            <p:cNvSpPr/>
            <p:nvPr/>
          </p:nvSpPr>
          <p:spPr>
            <a:xfrm rot="2141935">
              <a:off x="3467981" y="2657736"/>
              <a:ext cx="137783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1FF8E3-D6AA-2BBD-9402-E5B59BADE525}"/>
              </a:ext>
            </a:extLst>
          </p:cNvPr>
          <p:cNvSpPr/>
          <p:nvPr/>
        </p:nvSpPr>
        <p:spPr>
          <a:xfrm>
            <a:off x="1" y="0"/>
            <a:ext cx="914400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3B7EB495-846F-01A4-D56E-412C8CC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538" y="59417"/>
            <a:ext cx="281215" cy="281215"/>
          </a:xfrm>
          <a:prstGeom prst="rect">
            <a:avLst/>
          </a:prstGeom>
        </p:spPr>
      </p:pic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77CC07F4-B9A5-AE30-A954-94070EED8F04}"/>
              </a:ext>
            </a:extLst>
          </p:cNvPr>
          <p:cNvSpPr/>
          <p:nvPr/>
        </p:nvSpPr>
        <p:spPr>
          <a:xfrm rot="5400000">
            <a:off x="718451" y="488737"/>
            <a:ext cx="1232904" cy="4824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2073D-5BA4-99BE-8C76-0925FB2C301D}"/>
              </a:ext>
            </a:extLst>
          </p:cNvPr>
          <p:cNvSpPr txBox="1"/>
          <p:nvPr/>
        </p:nvSpPr>
        <p:spPr>
          <a:xfrm>
            <a:off x="7962119" y="-288878"/>
            <a:ext cx="28121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-</a:t>
            </a:r>
            <a:endParaRPr lang="en-ID" sz="4800" dirty="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C5D3A-E2D7-9DFE-DCA8-CCCDBCADE3A4}"/>
              </a:ext>
            </a:extLst>
          </p:cNvPr>
          <p:cNvGrpSpPr/>
          <p:nvPr/>
        </p:nvGrpSpPr>
        <p:grpSpPr>
          <a:xfrm>
            <a:off x="8342829" y="59269"/>
            <a:ext cx="282928" cy="279524"/>
            <a:chOff x="1477439" y="1202267"/>
            <a:chExt cx="351363" cy="347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84C744-E7C5-D506-1247-D5BAF29F1109}"/>
                </a:ext>
              </a:extLst>
            </p:cNvPr>
            <p:cNvSpPr/>
            <p:nvPr/>
          </p:nvSpPr>
          <p:spPr>
            <a:xfrm>
              <a:off x="1532468" y="1202267"/>
              <a:ext cx="296334" cy="2963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8A8263-B36C-3A44-D30D-848C4D719BCB}"/>
                </a:ext>
              </a:extLst>
            </p:cNvPr>
            <p:cNvSpPr/>
            <p:nvPr/>
          </p:nvSpPr>
          <p:spPr>
            <a:xfrm>
              <a:off x="1477439" y="1253069"/>
              <a:ext cx="296334" cy="2963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5A3E7D-A0D0-446E-0F9A-703777CAECCB}"/>
              </a:ext>
            </a:extLst>
          </p:cNvPr>
          <p:cNvSpPr/>
          <p:nvPr/>
        </p:nvSpPr>
        <p:spPr>
          <a:xfrm>
            <a:off x="562554" y="40722"/>
            <a:ext cx="2256846" cy="359328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accent5"/>
                </a:solidFill>
                <a:latin typeface="Corbel" panose="020B0503020204020204" pitchFamily="34" charset="0"/>
              </a:rPr>
              <a:t>FrameWork</a:t>
            </a:r>
            <a:endParaRPr lang="en-ID" sz="1200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B93999DD-CEA2-0F4C-9732-643D9F0D6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143" y="100176"/>
            <a:ext cx="150546" cy="150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09525-3416-A5EA-E6BF-C4A124142DA8}"/>
              </a:ext>
            </a:extLst>
          </p:cNvPr>
          <p:cNvSpPr txBox="1"/>
          <p:nvPr/>
        </p:nvSpPr>
        <p:spPr>
          <a:xfrm>
            <a:off x="7388513" y="-72444"/>
            <a:ext cx="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ID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F7657-1BDB-8B67-1421-5F767159DEDA}"/>
              </a:ext>
            </a:extLst>
          </p:cNvPr>
          <p:cNvSpPr/>
          <p:nvPr/>
        </p:nvSpPr>
        <p:spPr>
          <a:xfrm>
            <a:off x="0" y="400051"/>
            <a:ext cx="9144000" cy="2331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b="1" dirty="0">
              <a:solidFill>
                <a:schemeClr val="accent5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18042-2189-81FA-E6DC-0EC354AD0548}"/>
              </a:ext>
            </a:extLst>
          </p:cNvPr>
          <p:cNvGrpSpPr/>
          <p:nvPr/>
        </p:nvGrpSpPr>
        <p:grpSpPr>
          <a:xfrm>
            <a:off x="2915754" y="41480"/>
            <a:ext cx="2256846" cy="359328"/>
            <a:chOff x="562554" y="32558"/>
            <a:chExt cx="2256846" cy="359328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CD1E94CF-F9D2-76C5-E5CA-03E94D5863F7}"/>
                </a:ext>
              </a:extLst>
            </p:cNvPr>
            <p:cNvSpPr/>
            <p:nvPr/>
          </p:nvSpPr>
          <p:spPr>
            <a:xfrm>
              <a:off x="562554" y="32558"/>
              <a:ext cx="2256846" cy="359328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Software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BD2C295A-D555-6C3E-31CD-A8856297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214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035697-7E0B-5C67-BBFB-B3167EB47BC5}"/>
              </a:ext>
            </a:extLst>
          </p:cNvPr>
          <p:cNvGrpSpPr/>
          <p:nvPr/>
        </p:nvGrpSpPr>
        <p:grpSpPr>
          <a:xfrm>
            <a:off x="5265398" y="49445"/>
            <a:ext cx="2093002" cy="350605"/>
            <a:chOff x="562554" y="40722"/>
            <a:chExt cx="2093002" cy="350605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B8D82C2-8F04-3E9C-2622-92037E6148AB}"/>
                </a:ext>
              </a:extLst>
            </p:cNvPr>
            <p:cNvSpPr/>
            <p:nvPr/>
          </p:nvSpPr>
          <p:spPr>
            <a:xfrm>
              <a:off x="562554" y="40722"/>
              <a:ext cx="2093002" cy="350605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Kelebihan</a:t>
              </a:r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EB1DE7B4-1496-2434-DED1-911A642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589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B6BC2-B763-92D3-70A3-46F855DC6B81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FC0256-1DF7-1DED-A7A5-C0E3F21C311B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8931B3-5F4A-B7AF-1537-9A6EB248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03A3D7-04E6-14F1-5C0A-86025579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519" b="92222" l="2110" r="95781">
                          <a14:foregroundMark x1="4641" y1="47778" x2="4641" y2="47778"/>
                          <a14:foregroundMark x1="95781" y1="49630" x2="95781" y2="49630"/>
                          <a14:foregroundMark x1="64135" y1="8519" x2="64135" y2="8519"/>
                          <a14:foregroundMark x1="2110" y1="48889" x2="2110" y2="48889"/>
                          <a14:foregroundMark x1="52743" y1="92222" x2="52743" y2="92222"/>
                          <a14:foregroundMark x1="71308" y1="87407" x2="71308" y2="8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656BBF-47BD-4B14-243E-80E22DAC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4233117"/>
                  </p:ext>
                </p:extLst>
              </p:nvPr>
            </p:nvGraphicFramePr>
            <p:xfrm>
              <a:off x="-65458" y="1319612"/>
              <a:ext cx="1634624" cy="24139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634624" cy="2413925"/>
                    </a:xfrm>
                    <a:prstGeom prst="rect">
                      <a:avLst/>
                    </a:prstGeom>
                  </am3d:spPr>
                  <am3d:camera>
                    <am3d:pos x="0" y="0" z="58905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0667" d="1000000"/>
                    <am3d:preTrans dx="0" dy="-180034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63281" ay="1931149" az="1821757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0221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65458" y="1319612"/>
                <a:ext cx="1634624" cy="2413925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1031E6E-6FC8-9E4E-A548-49BBB0C87A6D}"/>
              </a:ext>
            </a:extLst>
          </p:cNvPr>
          <p:cNvSpPr txBox="1"/>
          <p:nvPr/>
        </p:nvSpPr>
        <p:spPr>
          <a:xfrm>
            <a:off x="1565209" y="628703"/>
            <a:ext cx="525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Kelebihan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menggunakan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Framework</a:t>
            </a:r>
            <a:endParaRPr lang="en-ID" sz="2400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Calibri" panose="020F050202020403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12C79C-5B8E-6A00-EE96-612513BF7BA8}"/>
              </a:ext>
            </a:extLst>
          </p:cNvPr>
          <p:cNvGrpSpPr/>
          <p:nvPr/>
        </p:nvGrpSpPr>
        <p:grpSpPr>
          <a:xfrm>
            <a:off x="4024534" y="1184788"/>
            <a:ext cx="1215144" cy="1868815"/>
            <a:chOff x="3593366" y="1389340"/>
            <a:chExt cx="1215144" cy="186881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7FD9F2-025F-B6BD-2B34-093411F7E1D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CF1921-5CBF-4E1B-D208-D9DF36A2D646}"/>
                </a:ext>
              </a:extLst>
            </p:cNvPr>
            <p:cNvSpPr/>
            <p:nvPr/>
          </p:nvSpPr>
          <p:spPr>
            <a:xfrm>
              <a:off x="4118477" y="1389340"/>
              <a:ext cx="406814" cy="172228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4BC543-21D1-379C-7FA8-2CD0CBD696A6}"/>
                </a:ext>
              </a:extLst>
            </p:cNvPr>
            <p:cNvSpPr/>
            <p:nvPr/>
          </p:nvSpPr>
          <p:spPr>
            <a:xfrm rot="2141935">
              <a:off x="3593366" y="2610361"/>
              <a:ext cx="995206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3C7EB-14BE-C60C-59F5-88B9237710C9}"/>
              </a:ext>
            </a:extLst>
          </p:cNvPr>
          <p:cNvGrpSpPr/>
          <p:nvPr/>
        </p:nvGrpSpPr>
        <p:grpSpPr>
          <a:xfrm rot="7569819" flipH="1" flipV="1">
            <a:off x="3687539" y="2194054"/>
            <a:ext cx="1148287" cy="1678458"/>
            <a:chOff x="3660223" y="1601226"/>
            <a:chExt cx="1148287" cy="16784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48692EE-585C-7097-F835-0332B03D1FE6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80E3C3-4556-96FA-20DA-56583422EF6F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E3636D-8C7B-34EE-DF59-BBA2FDAC079A}"/>
                </a:ext>
              </a:extLst>
            </p:cNvPr>
            <p:cNvSpPr/>
            <p:nvPr/>
          </p:nvSpPr>
          <p:spPr>
            <a:xfrm rot="2141935">
              <a:off x="3660223" y="2631890"/>
              <a:ext cx="92141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4551706-E386-C060-0E7F-B9AEF91B41BF}"/>
              </a:ext>
            </a:extLst>
          </p:cNvPr>
          <p:cNvGrpSpPr/>
          <p:nvPr/>
        </p:nvGrpSpPr>
        <p:grpSpPr>
          <a:xfrm rot="3169698" flipH="1" flipV="1">
            <a:off x="4035835" y="3082272"/>
            <a:ext cx="1210916" cy="1510393"/>
            <a:chOff x="3597594" y="1601226"/>
            <a:chExt cx="1210916" cy="151039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049278D-4C1A-BCF5-5702-40EC3AD46F89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7678B02-8B7B-31B8-4B6C-5708AAF354E9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17D76C-4D9C-BE94-F9A2-37E767290E04}"/>
                </a:ext>
              </a:extLst>
            </p:cNvPr>
            <p:cNvSpPr/>
            <p:nvPr/>
          </p:nvSpPr>
          <p:spPr>
            <a:xfrm rot="2141935">
              <a:off x="3597594" y="2614412"/>
              <a:ext cx="1052565" cy="4784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1458EE9-D5FC-2F55-65BE-4275E105BED2}"/>
              </a:ext>
            </a:extLst>
          </p:cNvPr>
          <p:cNvGrpSpPr/>
          <p:nvPr/>
        </p:nvGrpSpPr>
        <p:grpSpPr>
          <a:xfrm flipH="1" flipV="1">
            <a:off x="4797801" y="3077489"/>
            <a:ext cx="1377835" cy="1435413"/>
            <a:chOff x="3554573" y="1601227"/>
            <a:chExt cx="1377835" cy="143541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9E1645B-0934-8104-BE1B-57FB52003AED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DAB0587-BEAE-B036-2AF4-1C99D4D70566}"/>
                </a:ext>
              </a:extLst>
            </p:cNvPr>
            <p:cNvSpPr/>
            <p:nvPr/>
          </p:nvSpPr>
          <p:spPr>
            <a:xfrm>
              <a:off x="4118477" y="1601227"/>
              <a:ext cx="406814" cy="1373455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388C1F-4391-300A-1473-10D10E2F839C}"/>
                </a:ext>
              </a:extLst>
            </p:cNvPr>
            <p:cNvSpPr/>
            <p:nvPr/>
          </p:nvSpPr>
          <p:spPr>
            <a:xfrm rot="2141935">
              <a:off x="3554573" y="2685621"/>
              <a:ext cx="1377835" cy="3510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4730B7A1-1EFE-59A0-2A37-64898C4EE513}"/>
              </a:ext>
            </a:extLst>
          </p:cNvPr>
          <p:cNvSpPr/>
          <p:nvPr/>
        </p:nvSpPr>
        <p:spPr>
          <a:xfrm>
            <a:off x="4356873" y="1157177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01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11460E-8FCF-4F2F-94D6-1CBC7F509B2F}"/>
              </a:ext>
            </a:extLst>
          </p:cNvPr>
          <p:cNvSpPr/>
          <p:nvPr/>
        </p:nvSpPr>
        <p:spPr>
          <a:xfrm>
            <a:off x="3407120" y="2337572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02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E29FC7F-30EE-B7E7-202B-6B3D1DF604A0}"/>
              </a:ext>
            </a:extLst>
          </p:cNvPr>
          <p:cNvSpPr/>
          <p:nvPr/>
        </p:nvSpPr>
        <p:spPr>
          <a:xfrm>
            <a:off x="3766550" y="3804260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03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DE53A72-6C43-C118-3862-339B72958CE8}"/>
              </a:ext>
            </a:extLst>
          </p:cNvPr>
          <p:cNvSpPr/>
          <p:nvPr/>
        </p:nvSpPr>
        <p:spPr>
          <a:xfrm>
            <a:off x="5031708" y="4019848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04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CD59C2-2E0A-BCC5-8D27-CEB972A579DF}"/>
              </a:ext>
            </a:extLst>
          </p:cNvPr>
          <p:cNvSpPr/>
          <p:nvPr/>
        </p:nvSpPr>
        <p:spPr>
          <a:xfrm>
            <a:off x="6143741" y="3036345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05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227896E-E2F0-90B9-F918-76CAFC08BACD}"/>
              </a:ext>
            </a:extLst>
          </p:cNvPr>
          <p:cNvSpPr/>
          <p:nvPr/>
        </p:nvSpPr>
        <p:spPr>
          <a:xfrm>
            <a:off x="5851554" y="1600829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06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5B5A772-8C2B-EA9C-3402-844365C66673}"/>
              </a:ext>
            </a:extLst>
          </p:cNvPr>
          <p:cNvSpPr txBox="1"/>
          <p:nvPr/>
        </p:nvSpPr>
        <p:spPr>
          <a:xfrm>
            <a:off x="1613915" y="2282542"/>
            <a:ext cx="17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Security</a:t>
            </a:r>
          </a:p>
          <a:p>
            <a:pPr algn="r"/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Terdapat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fitur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keamanan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secara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otomatis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971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5E63A588-0FB8-D9E5-18B9-B5080E73A89C}"/>
              </a:ext>
            </a:extLst>
          </p:cNvPr>
          <p:cNvSpPr txBox="1"/>
          <p:nvPr/>
        </p:nvSpPr>
        <p:spPr>
          <a:xfrm>
            <a:off x="5633773" y="4083469"/>
            <a:ext cx="3424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Mempersingkat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waktu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pengembangan</a:t>
            </a:r>
            <a:endParaRPr lang="en-US" b="1" dirty="0">
              <a:latin typeface="+mj-lt"/>
            </a:endParaRPr>
          </a:p>
          <a:p>
            <a:r>
              <a:rPr lang="en-US" sz="1100" dirty="0" err="1">
                <a:latin typeface="+mj-lt"/>
              </a:rPr>
              <a:t>Mempercepat</a:t>
            </a:r>
            <a:r>
              <a:rPr lang="en-US" sz="1100" dirty="0">
                <a:latin typeface="+mj-lt"/>
              </a:rPr>
              <a:t> proses </a:t>
            </a:r>
            <a:r>
              <a:rPr lang="en-US" sz="1100" dirty="0" err="1">
                <a:latin typeface="+mj-lt"/>
              </a:rPr>
              <a:t>pembuatan</a:t>
            </a:r>
            <a:r>
              <a:rPr lang="en-US" sz="1100" dirty="0">
                <a:latin typeface="+mj-lt"/>
              </a:rPr>
              <a:t> software</a:t>
            </a:r>
            <a:endParaRPr lang="en-ID" sz="1100" dirty="0">
              <a:latin typeface="+mj-lt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475D06C9-2D4E-51A0-5705-CDA0BF3CA5CC}"/>
              </a:ext>
            </a:extLst>
          </p:cNvPr>
          <p:cNvSpPr/>
          <p:nvPr/>
        </p:nvSpPr>
        <p:spPr>
          <a:xfrm>
            <a:off x="2194633" y="4074610"/>
            <a:ext cx="3420836" cy="468430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024EE4-9F04-02CA-AE1C-F1640B656586}"/>
              </a:ext>
            </a:extLst>
          </p:cNvPr>
          <p:cNvSpPr txBox="1"/>
          <p:nvPr/>
        </p:nvSpPr>
        <p:spPr>
          <a:xfrm>
            <a:off x="4127821" y="2869579"/>
            <a:ext cx="24905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Teamwork</a:t>
            </a:r>
          </a:p>
          <a:p>
            <a:pPr algn="just"/>
            <a:r>
              <a:rPr lang="en-ID" sz="1100" dirty="0">
                <a:solidFill>
                  <a:srgbClr val="10162F"/>
                </a:solidFill>
                <a:latin typeface="+mj-lt"/>
              </a:rPr>
              <a:t>Framework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memiliki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tersendiri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,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jadi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tim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dapat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mengikuti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penyusunan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struktur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program yang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sama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.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95FFD01-C01D-97F0-712C-47F8059C2835}"/>
              </a:ext>
            </a:extLst>
          </p:cNvPr>
          <p:cNvSpPr/>
          <p:nvPr/>
        </p:nvSpPr>
        <p:spPr>
          <a:xfrm>
            <a:off x="4008994" y="2715584"/>
            <a:ext cx="2739079" cy="1110169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C01D9E-C0D6-2A62-889D-8AF5B7B79E8F}"/>
              </a:ext>
            </a:extLst>
          </p:cNvPr>
          <p:cNvSpPr txBox="1"/>
          <p:nvPr/>
        </p:nvSpPr>
        <p:spPr>
          <a:xfrm>
            <a:off x="3739140" y="1382034"/>
            <a:ext cx="26616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dirty="0" err="1">
                <a:solidFill>
                  <a:schemeClr val="accent6"/>
                </a:solidFill>
                <a:latin typeface="+mj-lt"/>
              </a:rPr>
              <a:t>Fleksibititas</a:t>
            </a:r>
            <a:endParaRPr lang="en-ID" b="1" dirty="0">
              <a:solidFill>
                <a:schemeClr val="accent6"/>
              </a:solidFill>
              <a:latin typeface="+mj-lt"/>
            </a:endParaRPr>
          </a:p>
          <a:p>
            <a:pPr algn="just"/>
            <a:r>
              <a:rPr lang="en-ID" sz="1100" dirty="0" err="1">
                <a:solidFill>
                  <a:schemeClr val="accent6"/>
                </a:solidFill>
                <a:latin typeface="+mj-lt"/>
              </a:rPr>
              <a:t>Dapat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dengan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mudah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terkoneksi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banyak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database yang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berbeda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dan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bisa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menggunkan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aplikasi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pihak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ketiga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.</a:t>
            </a:r>
            <a:endParaRPr lang="en-ID" sz="1100" i="0" dirty="0">
              <a:solidFill>
                <a:schemeClr val="accent6"/>
              </a:solidFill>
              <a:effectLst/>
              <a:latin typeface="+mj-lt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78C7628-A633-1FB1-B73B-E1FBEA0F831F}"/>
              </a:ext>
            </a:extLst>
          </p:cNvPr>
          <p:cNvSpPr/>
          <p:nvPr/>
        </p:nvSpPr>
        <p:spPr>
          <a:xfrm>
            <a:off x="3327006" y="1231588"/>
            <a:ext cx="3196202" cy="1039723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310A06-D095-0E6F-B9CC-F8B8D01B7404}"/>
              </a:ext>
            </a:extLst>
          </p:cNvPr>
          <p:cNvSpPr txBox="1"/>
          <p:nvPr/>
        </p:nvSpPr>
        <p:spPr>
          <a:xfrm>
            <a:off x="1237292" y="1163930"/>
            <a:ext cx="32640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b="1" dirty="0">
                <a:latin typeface="+mj-lt"/>
              </a:rPr>
              <a:t>Kode </a:t>
            </a:r>
            <a:r>
              <a:rPr lang="en-US" b="1" dirty="0" err="1">
                <a:latin typeface="+mj-lt"/>
              </a:rPr>
              <a:t>terstruktu</a:t>
            </a:r>
            <a:r>
              <a:rPr lang="en-ID" b="1" dirty="0">
                <a:latin typeface="+mj-lt"/>
              </a:rPr>
              <a:t>r</a:t>
            </a:r>
          </a:p>
          <a:p>
            <a:pPr algn="r"/>
            <a:r>
              <a:rPr lang="en-ID" sz="1100" dirty="0" err="1">
                <a:latin typeface="+mj-lt"/>
              </a:rPr>
              <a:t>Memiliki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struktur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aplikasi</a:t>
            </a:r>
            <a:r>
              <a:rPr lang="en-ID" sz="1100" dirty="0">
                <a:latin typeface="+mj-lt"/>
              </a:rPr>
              <a:t> yang </a:t>
            </a:r>
            <a:r>
              <a:rPr lang="en-ID" sz="1100" dirty="0" err="1">
                <a:latin typeface="+mj-lt"/>
              </a:rPr>
              <a:t>sudah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terorganisir</a:t>
            </a:r>
            <a:r>
              <a:rPr lang="en-ID" sz="1100" dirty="0">
                <a:latin typeface="+mj-lt"/>
              </a:rPr>
              <a:t>,</a:t>
            </a:r>
          </a:p>
          <a:p>
            <a:pPr algn="r"/>
            <a:r>
              <a:rPr lang="en-ID" sz="1100" dirty="0" err="1">
                <a:latin typeface="+mj-lt"/>
              </a:rPr>
              <a:t>membuat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halaman</a:t>
            </a:r>
            <a:r>
              <a:rPr lang="en-ID" sz="1100" dirty="0">
                <a:latin typeface="+mj-lt"/>
              </a:rPr>
              <a:t> coding </a:t>
            </a:r>
            <a:r>
              <a:rPr lang="en-ID" sz="1100" dirty="0" err="1">
                <a:latin typeface="+mj-lt"/>
              </a:rPr>
              <a:t>menjadi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lebih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rapih</a:t>
            </a:r>
            <a:r>
              <a:rPr lang="en-ID" sz="1100" dirty="0">
                <a:latin typeface="+mj-lt"/>
              </a:rPr>
              <a:t>.</a:t>
            </a:r>
            <a:endParaRPr lang="en-US" sz="1100" dirty="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2E40F62-4167-3511-4612-4732D45B2278}"/>
              </a:ext>
            </a:extLst>
          </p:cNvPr>
          <p:cNvGrpSpPr/>
          <p:nvPr/>
        </p:nvGrpSpPr>
        <p:grpSpPr>
          <a:xfrm rot="6866158">
            <a:off x="5395910" y="2054095"/>
            <a:ext cx="1325096" cy="1656384"/>
            <a:chOff x="3483414" y="1601226"/>
            <a:chExt cx="1325096" cy="165638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030302-6504-1E8C-6EFA-EAD86A6D7E4C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5B226E5-5A3E-285B-A38D-14210558389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00288D-88A6-E1AE-449C-DBC1B43953E3}"/>
                </a:ext>
              </a:extLst>
            </p:cNvPr>
            <p:cNvSpPr/>
            <p:nvPr/>
          </p:nvSpPr>
          <p:spPr>
            <a:xfrm rot="2141935">
              <a:off x="3483414" y="2609816"/>
              <a:ext cx="121359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6F655B-16DB-18C5-DC45-84ECDE96F45D}"/>
              </a:ext>
            </a:extLst>
          </p:cNvPr>
          <p:cNvGrpSpPr/>
          <p:nvPr/>
        </p:nvGrpSpPr>
        <p:grpSpPr>
          <a:xfrm rot="3361738">
            <a:off x="4873973" y="1180522"/>
            <a:ext cx="1377835" cy="1868940"/>
            <a:chOff x="3467981" y="1436590"/>
            <a:chExt cx="1377835" cy="18689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5A590E-FC5A-29C7-3CE5-A3EC7DE18A41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1D31F2B-4D02-E1A8-34C6-CD39B39822F0}"/>
                </a:ext>
              </a:extLst>
            </p:cNvPr>
            <p:cNvSpPr/>
            <p:nvPr/>
          </p:nvSpPr>
          <p:spPr>
            <a:xfrm>
              <a:off x="4118477" y="1436590"/>
              <a:ext cx="406814" cy="167503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109F32-70E4-62AF-5BB3-41916D173950}"/>
                </a:ext>
              </a:extLst>
            </p:cNvPr>
            <p:cNvSpPr/>
            <p:nvPr/>
          </p:nvSpPr>
          <p:spPr>
            <a:xfrm rot="2141935">
              <a:off x="3467981" y="2657736"/>
              <a:ext cx="137783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1FF8E3-D6AA-2BBD-9402-E5B59BADE525}"/>
              </a:ext>
            </a:extLst>
          </p:cNvPr>
          <p:cNvSpPr/>
          <p:nvPr/>
        </p:nvSpPr>
        <p:spPr>
          <a:xfrm>
            <a:off x="1" y="0"/>
            <a:ext cx="914400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3B7EB495-846F-01A4-D56E-412C8CC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538" y="59417"/>
            <a:ext cx="281215" cy="281215"/>
          </a:xfrm>
          <a:prstGeom prst="rect">
            <a:avLst/>
          </a:prstGeom>
        </p:spPr>
      </p:pic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77CC07F4-B9A5-AE30-A954-94070EED8F04}"/>
              </a:ext>
            </a:extLst>
          </p:cNvPr>
          <p:cNvSpPr/>
          <p:nvPr/>
        </p:nvSpPr>
        <p:spPr>
          <a:xfrm rot="5400000">
            <a:off x="718451" y="488737"/>
            <a:ext cx="1232904" cy="4824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2073D-5BA4-99BE-8C76-0925FB2C301D}"/>
              </a:ext>
            </a:extLst>
          </p:cNvPr>
          <p:cNvSpPr txBox="1"/>
          <p:nvPr/>
        </p:nvSpPr>
        <p:spPr>
          <a:xfrm>
            <a:off x="7962119" y="-288878"/>
            <a:ext cx="28121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-</a:t>
            </a:r>
            <a:endParaRPr lang="en-ID" sz="4800" dirty="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C5D3A-E2D7-9DFE-DCA8-CCCDBCADE3A4}"/>
              </a:ext>
            </a:extLst>
          </p:cNvPr>
          <p:cNvGrpSpPr/>
          <p:nvPr/>
        </p:nvGrpSpPr>
        <p:grpSpPr>
          <a:xfrm>
            <a:off x="8342829" y="59269"/>
            <a:ext cx="282928" cy="279524"/>
            <a:chOff x="1477439" y="1202267"/>
            <a:chExt cx="351363" cy="347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84C744-E7C5-D506-1247-D5BAF29F1109}"/>
                </a:ext>
              </a:extLst>
            </p:cNvPr>
            <p:cNvSpPr/>
            <p:nvPr/>
          </p:nvSpPr>
          <p:spPr>
            <a:xfrm>
              <a:off x="1532468" y="1202267"/>
              <a:ext cx="296334" cy="2963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8A8263-B36C-3A44-D30D-848C4D719BCB}"/>
                </a:ext>
              </a:extLst>
            </p:cNvPr>
            <p:cNvSpPr/>
            <p:nvPr/>
          </p:nvSpPr>
          <p:spPr>
            <a:xfrm>
              <a:off x="1477439" y="1253069"/>
              <a:ext cx="296334" cy="2963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5A3E7D-A0D0-446E-0F9A-703777CAECCB}"/>
              </a:ext>
            </a:extLst>
          </p:cNvPr>
          <p:cNvSpPr/>
          <p:nvPr/>
        </p:nvSpPr>
        <p:spPr>
          <a:xfrm>
            <a:off x="562554" y="40722"/>
            <a:ext cx="2256846" cy="359328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accent5"/>
                </a:solidFill>
                <a:latin typeface="Corbel" panose="020B0503020204020204" pitchFamily="34" charset="0"/>
              </a:rPr>
              <a:t>FrameWork</a:t>
            </a:r>
            <a:endParaRPr lang="en-ID" sz="1200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B93999DD-CEA2-0F4C-9732-643D9F0D6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143" y="100176"/>
            <a:ext cx="150546" cy="150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09525-3416-A5EA-E6BF-C4A124142DA8}"/>
              </a:ext>
            </a:extLst>
          </p:cNvPr>
          <p:cNvSpPr txBox="1"/>
          <p:nvPr/>
        </p:nvSpPr>
        <p:spPr>
          <a:xfrm>
            <a:off x="7388513" y="-72444"/>
            <a:ext cx="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ID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F7657-1BDB-8B67-1421-5F767159DEDA}"/>
              </a:ext>
            </a:extLst>
          </p:cNvPr>
          <p:cNvSpPr/>
          <p:nvPr/>
        </p:nvSpPr>
        <p:spPr>
          <a:xfrm>
            <a:off x="0" y="400051"/>
            <a:ext cx="9144000" cy="2331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b="1" dirty="0">
              <a:solidFill>
                <a:schemeClr val="accent5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18042-2189-81FA-E6DC-0EC354AD0548}"/>
              </a:ext>
            </a:extLst>
          </p:cNvPr>
          <p:cNvGrpSpPr/>
          <p:nvPr/>
        </p:nvGrpSpPr>
        <p:grpSpPr>
          <a:xfrm>
            <a:off x="2915754" y="41480"/>
            <a:ext cx="2256846" cy="359328"/>
            <a:chOff x="562554" y="32558"/>
            <a:chExt cx="2256846" cy="359328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CD1E94CF-F9D2-76C5-E5CA-03E94D5863F7}"/>
                </a:ext>
              </a:extLst>
            </p:cNvPr>
            <p:cNvSpPr/>
            <p:nvPr/>
          </p:nvSpPr>
          <p:spPr>
            <a:xfrm>
              <a:off x="562554" y="32558"/>
              <a:ext cx="2256846" cy="359328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Software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BD2C295A-D555-6C3E-31CD-A8856297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214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035697-7E0B-5C67-BBFB-B3167EB47BC5}"/>
              </a:ext>
            </a:extLst>
          </p:cNvPr>
          <p:cNvGrpSpPr/>
          <p:nvPr/>
        </p:nvGrpSpPr>
        <p:grpSpPr>
          <a:xfrm>
            <a:off x="5265398" y="49445"/>
            <a:ext cx="2093002" cy="350605"/>
            <a:chOff x="562554" y="40722"/>
            <a:chExt cx="2093002" cy="350605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B8D82C2-8F04-3E9C-2622-92037E6148AB}"/>
                </a:ext>
              </a:extLst>
            </p:cNvPr>
            <p:cNvSpPr/>
            <p:nvPr/>
          </p:nvSpPr>
          <p:spPr>
            <a:xfrm>
              <a:off x="562554" y="40722"/>
              <a:ext cx="2093002" cy="350605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Kelebihan</a:t>
              </a:r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EB1DE7B4-1496-2434-DED1-911A642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589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B6BC2-B763-92D3-70A3-46F855DC6B81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FC0256-1DF7-1DED-A7A5-C0E3F21C311B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8931B3-5F4A-B7AF-1537-9A6EB248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03A3D7-04E6-14F1-5C0A-86025579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519" b="92222" l="2110" r="95781">
                          <a14:foregroundMark x1="4641" y1="47778" x2="4641" y2="47778"/>
                          <a14:foregroundMark x1="95781" y1="49630" x2="95781" y2="49630"/>
                          <a14:foregroundMark x1="64135" y1="8519" x2="64135" y2="8519"/>
                          <a14:foregroundMark x1="2110" y1="48889" x2="2110" y2="48889"/>
                          <a14:foregroundMark x1="52743" y1="92222" x2="52743" y2="92222"/>
                          <a14:foregroundMark x1="71308" y1="87407" x2="71308" y2="8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656BBF-47BD-4B14-243E-80E22DAC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520012"/>
                  </p:ext>
                </p:extLst>
              </p:nvPr>
            </p:nvGraphicFramePr>
            <p:xfrm>
              <a:off x="67592" y="1281598"/>
              <a:ext cx="1368524" cy="2489954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368524" cy="2489954"/>
                    </a:xfrm>
                    <a:prstGeom prst="rect">
                      <a:avLst/>
                    </a:prstGeom>
                  </am3d:spPr>
                  <am3d:camera>
                    <am3d:pos x="0" y="0" z="58905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0667" d="1000000"/>
                    <am3d:preTrans dx="0" dy="-180034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37528" ay="2748057" az="2468363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0221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592" y="1281598"/>
                <a:ext cx="1368524" cy="2489954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1031E6E-6FC8-9E4E-A548-49BBB0C87A6D}"/>
              </a:ext>
            </a:extLst>
          </p:cNvPr>
          <p:cNvSpPr txBox="1"/>
          <p:nvPr/>
        </p:nvSpPr>
        <p:spPr>
          <a:xfrm>
            <a:off x="1565209" y="628703"/>
            <a:ext cx="525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Kelebihan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menggunakan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Framework</a:t>
            </a:r>
            <a:endParaRPr lang="en-ID" sz="2400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Calibri" panose="020F050202020403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12C79C-5B8E-6A00-EE96-612513BF7BA8}"/>
              </a:ext>
            </a:extLst>
          </p:cNvPr>
          <p:cNvGrpSpPr/>
          <p:nvPr/>
        </p:nvGrpSpPr>
        <p:grpSpPr>
          <a:xfrm>
            <a:off x="4024534" y="1184788"/>
            <a:ext cx="1215144" cy="1868815"/>
            <a:chOff x="3593366" y="1389340"/>
            <a:chExt cx="1215144" cy="186881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7FD9F2-025F-B6BD-2B34-093411F7E1D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CF1921-5CBF-4E1B-D208-D9DF36A2D646}"/>
                </a:ext>
              </a:extLst>
            </p:cNvPr>
            <p:cNvSpPr/>
            <p:nvPr/>
          </p:nvSpPr>
          <p:spPr>
            <a:xfrm>
              <a:off x="4118477" y="1389340"/>
              <a:ext cx="406814" cy="172228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4BC543-21D1-379C-7FA8-2CD0CBD696A6}"/>
                </a:ext>
              </a:extLst>
            </p:cNvPr>
            <p:cNvSpPr/>
            <p:nvPr/>
          </p:nvSpPr>
          <p:spPr>
            <a:xfrm rot="2141935">
              <a:off x="3593366" y="2610361"/>
              <a:ext cx="995206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3C7EB-14BE-C60C-59F5-88B9237710C9}"/>
              </a:ext>
            </a:extLst>
          </p:cNvPr>
          <p:cNvGrpSpPr/>
          <p:nvPr/>
        </p:nvGrpSpPr>
        <p:grpSpPr>
          <a:xfrm rot="7569819" flipH="1" flipV="1">
            <a:off x="3687539" y="2194054"/>
            <a:ext cx="1148287" cy="1678458"/>
            <a:chOff x="3660223" y="1601226"/>
            <a:chExt cx="1148287" cy="16784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48692EE-585C-7097-F835-0332B03D1FE6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80E3C3-4556-96FA-20DA-56583422EF6F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E3636D-8C7B-34EE-DF59-BBA2FDAC079A}"/>
                </a:ext>
              </a:extLst>
            </p:cNvPr>
            <p:cNvSpPr/>
            <p:nvPr/>
          </p:nvSpPr>
          <p:spPr>
            <a:xfrm rot="2141935">
              <a:off x="3660223" y="2631890"/>
              <a:ext cx="92141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4551706-E386-C060-0E7F-B9AEF91B41BF}"/>
              </a:ext>
            </a:extLst>
          </p:cNvPr>
          <p:cNvGrpSpPr/>
          <p:nvPr/>
        </p:nvGrpSpPr>
        <p:grpSpPr>
          <a:xfrm rot="3169698" flipH="1" flipV="1">
            <a:off x="4035835" y="3082272"/>
            <a:ext cx="1210916" cy="1510393"/>
            <a:chOff x="3597594" y="1601226"/>
            <a:chExt cx="1210916" cy="151039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049278D-4C1A-BCF5-5702-40EC3AD46F89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7678B02-8B7B-31B8-4B6C-5708AAF354E9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17D76C-4D9C-BE94-F9A2-37E767290E04}"/>
                </a:ext>
              </a:extLst>
            </p:cNvPr>
            <p:cNvSpPr/>
            <p:nvPr/>
          </p:nvSpPr>
          <p:spPr>
            <a:xfrm rot="2141935">
              <a:off x="3597594" y="2614412"/>
              <a:ext cx="1052565" cy="4784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1458EE9-D5FC-2F55-65BE-4275E105BED2}"/>
              </a:ext>
            </a:extLst>
          </p:cNvPr>
          <p:cNvGrpSpPr/>
          <p:nvPr/>
        </p:nvGrpSpPr>
        <p:grpSpPr>
          <a:xfrm flipH="1" flipV="1">
            <a:off x="4797801" y="3077489"/>
            <a:ext cx="1377835" cy="1435413"/>
            <a:chOff x="3554573" y="1601227"/>
            <a:chExt cx="1377835" cy="143541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9E1645B-0934-8104-BE1B-57FB52003AED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DAB0587-BEAE-B036-2AF4-1C99D4D70566}"/>
                </a:ext>
              </a:extLst>
            </p:cNvPr>
            <p:cNvSpPr/>
            <p:nvPr/>
          </p:nvSpPr>
          <p:spPr>
            <a:xfrm>
              <a:off x="4118477" y="1601227"/>
              <a:ext cx="406814" cy="1373455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388C1F-4391-300A-1473-10D10E2F839C}"/>
                </a:ext>
              </a:extLst>
            </p:cNvPr>
            <p:cNvSpPr/>
            <p:nvPr/>
          </p:nvSpPr>
          <p:spPr>
            <a:xfrm rot="2141935">
              <a:off x="3554573" y="2685621"/>
              <a:ext cx="1377835" cy="3510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4730B7A1-1EFE-59A0-2A37-64898C4EE513}"/>
              </a:ext>
            </a:extLst>
          </p:cNvPr>
          <p:cNvSpPr/>
          <p:nvPr/>
        </p:nvSpPr>
        <p:spPr>
          <a:xfrm>
            <a:off x="4356873" y="1157177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01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11460E-8FCF-4F2F-94D6-1CBC7F509B2F}"/>
              </a:ext>
            </a:extLst>
          </p:cNvPr>
          <p:cNvSpPr/>
          <p:nvPr/>
        </p:nvSpPr>
        <p:spPr>
          <a:xfrm>
            <a:off x="3407120" y="2337572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02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E29FC7F-30EE-B7E7-202B-6B3D1DF604A0}"/>
              </a:ext>
            </a:extLst>
          </p:cNvPr>
          <p:cNvSpPr/>
          <p:nvPr/>
        </p:nvSpPr>
        <p:spPr>
          <a:xfrm>
            <a:off x="3766550" y="3804260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03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DE53A72-6C43-C118-3862-339B72958CE8}"/>
              </a:ext>
            </a:extLst>
          </p:cNvPr>
          <p:cNvSpPr/>
          <p:nvPr/>
        </p:nvSpPr>
        <p:spPr>
          <a:xfrm>
            <a:off x="5031708" y="4019848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04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CD59C2-2E0A-BCC5-8D27-CEB972A579DF}"/>
              </a:ext>
            </a:extLst>
          </p:cNvPr>
          <p:cNvSpPr/>
          <p:nvPr/>
        </p:nvSpPr>
        <p:spPr>
          <a:xfrm>
            <a:off x="6143741" y="3036345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05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227896E-E2F0-90B9-F918-76CAFC08BACD}"/>
              </a:ext>
            </a:extLst>
          </p:cNvPr>
          <p:cNvSpPr/>
          <p:nvPr/>
        </p:nvSpPr>
        <p:spPr>
          <a:xfrm>
            <a:off x="5851554" y="1600829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06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5B5A772-8C2B-EA9C-3402-844365C66673}"/>
              </a:ext>
            </a:extLst>
          </p:cNvPr>
          <p:cNvSpPr txBox="1"/>
          <p:nvPr/>
        </p:nvSpPr>
        <p:spPr>
          <a:xfrm>
            <a:off x="1613915" y="2282542"/>
            <a:ext cx="17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Security</a:t>
            </a:r>
          </a:p>
          <a:p>
            <a:pPr algn="r"/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Terdapat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fitur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keamanan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secara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otomatis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F0CE34-DE6C-C0C5-F6BC-FE9FAB87F70C}"/>
              </a:ext>
            </a:extLst>
          </p:cNvPr>
          <p:cNvSpPr txBox="1"/>
          <p:nvPr/>
        </p:nvSpPr>
        <p:spPr>
          <a:xfrm>
            <a:off x="844999" y="3700434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0" dirty="0">
                <a:solidFill>
                  <a:srgbClr val="10162F"/>
                </a:solidFill>
                <a:effectLst/>
                <a:latin typeface="+mj-lt"/>
              </a:rPr>
              <a:t>T</a:t>
            </a:r>
            <a:r>
              <a:rPr lang="en-ID" b="1" i="0" dirty="0" err="1">
                <a:solidFill>
                  <a:srgbClr val="10162F"/>
                </a:solidFill>
                <a:effectLst/>
                <a:latin typeface="+mj-lt"/>
              </a:rPr>
              <a:t>ools</a:t>
            </a:r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 &amp; Library</a:t>
            </a: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Di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dalam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Framewrok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sudah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tersedia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berbagai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tools dan library yang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bisa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digunakan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002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F5024EE4-9F04-02CA-AE1C-F1640B656586}"/>
              </a:ext>
            </a:extLst>
          </p:cNvPr>
          <p:cNvSpPr txBox="1"/>
          <p:nvPr/>
        </p:nvSpPr>
        <p:spPr>
          <a:xfrm>
            <a:off x="6691411" y="2869579"/>
            <a:ext cx="24905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Teamwork</a:t>
            </a:r>
          </a:p>
          <a:p>
            <a:pPr algn="just"/>
            <a:r>
              <a:rPr lang="en-ID" sz="1100" dirty="0">
                <a:solidFill>
                  <a:srgbClr val="10162F"/>
                </a:solidFill>
                <a:latin typeface="+mj-lt"/>
              </a:rPr>
              <a:t>Framework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memiliki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tersendiri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,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jadi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tim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dapat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mudah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mengikuti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aturan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penyusunan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struktur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 program yang </a:t>
            </a:r>
            <a:r>
              <a:rPr lang="en-ID" sz="1100" dirty="0" err="1">
                <a:solidFill>
                  <a:srgbClr val="10162F"/>
                </a:solidFill>
                <a:latin typeface="+mj-lt"/>
              </a:rPr>
              <a:t>sama</a:t>
            </a:r>
            <a:r>
              <a:rPr lang="en-ID" sz="1100" dirty="0">
                <a:solidFill>
                  <a:srgbClr val="10162F"/>
                </a:solidFill>
                <a:latin typeface="+mj-lt"/>
              </a:rPr>
              <a:t>.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FC2E81BB-78F8-057A-38D1-06068FCA4BA2}"/>
              </a:ext>
            </a:extLst>
          </p:cNvPr>
          <p:cNvSpPr/>
          <p:nvPr/>
        </p:nvSpPr>
        <p:spPr>
          <a:xfrm>
            <a:off x="4008994" y="2715584"/>
            <a:ext cx="2739079" cy="1110169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C01D9E-C0D6-2A62-889D-8AF5B7B79E8F}"/>
              </a:ext>
            </a:extLst>
          </p:cNvPr>
          <p:cNvSpPr txBox="1"/>
          <p:nvPr/>
        </p:nvSpPr>
        <p:spPr>
          <a:xfrm>
            <a:off x="3739140" y="1382034"/>
            <a:ext cx="266165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b="1" dirty="0" err="1">
                <a:solidFill>
                  <a:schemeClr val="accent6"/>
                </a:solidFill>
                <a:latin typeface="+mj-lt"/>
              </a:rPr>
              <a:t>Fleksibititas</a:t>
            </a:r>
            <a:endParaRPr lang="en-ID" b="1" dirty="0">
              <a:solidFill>
                <a:schemeClr val="accent6"/>
              </a:solidFill>
              <a:latin typeface="+mj-lt"/>
            </a:endParaRPr>
          </a:p>
          <a:p>
            <a:pPr algn="just"/>
            <a:r>
              <a:rPr lang="en-ID" sz="1100" dirty="0" err="1">
                <a:solidFill>
                  <a:schemeClr val="accent6"/>
                </a:solidFill>
                <a:latin typeface="+mj-lt"/>
              </a:rPr>
              <a:t>Dapat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dengan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mudah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terkoneksi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banyak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database yang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berbeda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dan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bisa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menggunkan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aplikasi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pihak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ID" sz="1100" dirty="0" err="1">
                <a:solidFill>
                  <a:schemeClr val="accent6"/>
                </a:solidFill>
                <a:latin typeface="+mj-lt"/>
              </a:rPr>
              <a:t>ketiga</a:t>
            </a:r>
            <a:r>
              <a:rPr lang="en-ID" sz="1100" dirty="0">
                <a:solidFill>
                  <a:schemeClr val="accent6"/>
                </a:solidFill>
                <a:latin typeface="+mj-lt"/>
              </a:rPr>
              <a:t>.</a:t>
            </a:r>
            <a:endParaRPr lang="en-ID" sz="1100" i="0" dirty="0">
              <a:solidFill>
                <a:schemeClr val="accent6"/>
              </a:solidFill>
              <a:effectLst/>
              <a:latin typeface="+mj-lt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778C7628-A633-1FB1-B73B-E1FBEA0F831F}"/>
              </a:ext>
            </a:extLst>
          </p:cNvPr>
          <p:cNvSpPr/>
          <p:nvPr/>
        </p:nvSpPr>
        <p:spPr>
          <a:xfrm>
            <a:off x="3327006" y="1231588"/>
            <a:ext cx="3196202" cy="1039723"/>
          </a:xfrm>
          <a:prstGeom prst="round2Same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8310A06-D095-0E6F-B9CC-F8B8D01B7404}"/>
              </a:ext>
            </a:extLst>
          </p:cNvPr>
          <p:cNvSpPr txBox="1"/>
          <p:nvPr/>
        </p:nvSpPr>
        <p:spPr>
          <a:xfrm>
            <a:off x="1237292" y="1163930"/>
            <a:ext cx="326403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b="1" dirty="0">
                <a:latin typeface="+mj-lt"/>
              </a:rPr>
              <a:t>Kode </a:t>
            </a:r>
            <a:r>
              <a:rPr lang="en-US" b="1" dirty="0" err="1">
                <a:latin typeface="+mj-lt"/>
              </a:rPr>
              <a:t>terstruktu</a:t>
            </a:r>
            <a:r>
              <a:rPr lang="en-ID" b="1" dirty="0">
                <a:latin typeface="+mj-lt"/>
              </a:rPr>
              <a:t>r</a:t>
            </a:r>
          </a:p>
          <a:p>
            <a:pPr algn="r"/>
            <a:r>
              <a:rPr lang="en-ID" sz="1100" dirty="0" err="1">
                <a:latin typeface="+mj-lt"/>
              </a:rPr>
              <a:t>Memiliki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struktur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aplikasi</a:t>
            </a:r>
            <a:r>
              <a:rPr lang="en-ID" sz="1100" dirty="0">
                <a:latin typeface="+mj-lt"/>
              </a:rPr>
              <a:t> yang </a:t>
            </a:r>
            <a:r>
              <a:rPr lang="en-ID" sz="1100" dirty="0" err="1">
                <a:latin typeface="+mj-lt"/>
              </a:rPr>
              <a:t>sudah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terorganisir</a:t>
            </a:r>
            <a:r>
              <a:rPr lang="en-ID" sz="1100" dirty="0">
                <a:latin typeface="+mj-lt"/>
              </a:rPr>
              <a:t>,</a:t>
            </a:r>
          </a:p>
          <a:p>
            <a:pPr algn="r"/>
            <a:r>
              <a:rPr lang="en-ID" sz="1100" dirty="0" err="1">
                <a:latin typeface="+mj-lt"/>
              </a:rPr>
              <a:t>membuat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halaman</a:t>
            </a:r>
            <a:r>
              <a:rPr lang="en-ID" sz="1100" dirty="0">
                <a:latin typeface="+mj-lt"/>
              </a:rPr>
              <a:t> coding </a:t>
            </a:r>
            <a:r>
              <a:rPr lang="en-ID" sz="1100" dirty="0" err="1">
                <a:latin typeface="+mj-lt"/>
              </a:rPr>
              <a:t>menjadi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lebih</a:t>
            </a:r>
            <a:r>
              <a:rPr lang="en-ID" sz="1100" dirty="0">
                <a:latin typeface="+mj-lt"/>
              </a:rPr>
              <a:t> </a:t>
            </a:r>
            <a:r>
              <a:rPr lang="en-ID" sz="1100" dirty="0" err="1">
                <a:latin typeface="+mj-lt"/>
              </a:rPr>
              <a:t>rapih</a:t>
            </a:r>
            <a:r>
              <a:rPr lang="en-ID" sz="1100" dirty="0">
                <a:latin typeface="+mj-lt"/>
              </a:rPr>
              <a:t>.</a:t>
            </a:r>
            <a:endParaRPr lang="en-US" sz="1100" dirty="0">
              <a:latin typeface="+mj-lt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2E40F62-4167-3511-4612-4732D45B2278}"/>
              </a:ext>
            </a:extLst>
          </p:cNvPr>
          <p:cNvGrpSpPr/>
          <p:nvPr/>
        </p:nvGrpSpPr>
        <p:grpSpPr>
          <a:xfrm rot="6866158">
            <a:off x="5395910" y="2054095"/>
            <a:ext cx="1325096" cy="1656384"/>
            <a:chOff x="3483414" y="1601226"/>
            <a:chExt cx="1325096" cy="165638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B030302-6504-1E8C-6EFA-EAD86A6D7E4C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5B226E5-5A3E-285B-A38D-14210558389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00288D-88A6-E1AE-449C-DBC1B43953E3}"/>
                </a:ext>
              </a:extLst>
            </p:cNvPr>
            <p:cNvSpPr/>
            <p:nvPr/>
          </p:nvSpPr>
          <p:spPr>
            <a:xfrm rot="2141935">
              <a:off x="3483414" y="2609816"/>
              <a:ext cx="121359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6F655B-16DB-18C5-DC45-84ECDE96F45D}"/>
              </a:ext>
            </a:extLst>
          </p:cNvPr>
          <p:cNvGrpSpPr/>
          <p:nvPr/>
        </p:nvGrpSpPr>
        <p:grpSpPr>
          <a:xfrm rot="3361738">
            <a:off x="4873973" y="1180522"/>
            <a:ext cx="1377835" cy="1868940"/>
            <a:chOff x="3467981" y="1436590"/>
            <a:chExt cx="1377835" cy="18689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5A590E-FC5A-29C7-3CE5-A3EC7DE18A41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1D31F2B-4D02-E1A8-34C6-CD39B39822F0}"/>
                </a:ext>
              </a:extLst>
            </p:cNvPr>
            <p:cNvSpPr/>
            <p:nvPr/>
          </p:nvSpPr>
          <p:spPr>
            <a:xfrm>
              <a:off x="4118477" y="1436590"/>
              <a:ext cx="406814" cy="167503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E109F32-70E4-62AF-5BB3-41916D173950}"/>
                </a:ext>
              </a:extLst>
            </p:cNvPr>
            <p:cNvSpPr/>
            <p:nvPr/>
          </p:nvSpPr>
          <p:spPr>
            <a:xfrm rot="2141935">
              <a:off x="3467981" y="2657736"/>
              <a:ext cx="137783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91FF8E3-D6AA-2BBD-9402-E5B59BADE525}"/>
              </a:ext>
            </a:extLst>
          </p:cNvPr>
          <p:cNvSpPr/>
          <p:nvPr/>
        </p:nvSpPr>
        <p:spPr>
          <a:xfrm>
            <a:off x="1" y="0"/>
            <a:ext cx="914400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3B7EB495-846F-01A4-D56E-412C8CC6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3538" y="59417"/>
            <a:ext cx="281215" cy="281215"/>
          </a:xfrm>
          <a:prstGeom prst="rect">
            <a:avLst/>
          </a:prstGeom>
        </p:spPr>
      </p:pic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77CC07F4-B9A5-AE30-A954-94070EED8F04}"/>
              </a:ext>
            </a:extLst>
          </p:cNvPr>
          <p:cNvSpPr/>
          <p:nvPr/>
        </p:nvSpPr>
        <p:spPr>
          <a:xfrm rot="5400000">
            <a:off x="718451" y="488737"/>
            <a:ext cx="1232904" cy="4824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2073D-5BA4-99BE-8C76-0925FB2C301D}"/>
              </a:ext>
            </a:extLst>
          </p:cNvPr>
          <p:cNvSpPr txBox="1"/>
          <p:nvPr/>
        </p:nvSpPr>
        <p:spPr>
          <a:xfrm>
            <a:off x="7962119" y="-288878"/>
            <a:ext cx="28121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-</a:t>
            </a:r>
            <a:endParaRPr lang="en-ID" sz="4800" dirty="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C5D3A-E2D7-9DFE-DCA8-CCCDBCADE3A4}"/>
              </a:ext>
            </a:extLst>
          </p:cNvPr>
          <p:cNvGrpSpPr/>
          <p:nvPr/>
        </p:nvGrpSpPr>
        <p:grpSpPr>
          <a:xfrm>
            <a:off x="8342829" y="59269"/>
            <a:ext cx="282928" cy="279524"/>
            <a:chOff x="1477439" y="1202267"/>
            <a:chExt cx="351363" cy="3471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84C744-E7C5-D506-1247-D5BAF29F1109}"/>
                </a:ext>
              </a:extLst>
            </p:cNvPr>
            <p:cNvSpPr/>
            <p:nvPr/>
          </p:nvSpPr>
          <p:spPr>
            <a:xfrm>
              <a:off x="1532468" y="1202267"/>
              <a:ext cx="296334" cy="296334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98A8263-B36C-3A44-D30D-848C4D719BCB}"/>
                </a:ext>
              </a:extLst>
            </p:cNvPr>
            <p:cNvSpPr/>
            <p:nvPr/>
          </p:nvSpPr>
          <p:spPr>
            <a:xfrm>
              <a:off x="1477439" y="1253069"/>
              <a:ext cx="296334" cy="2963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E45A3E7D-A0D0-446E-0F9A-703777CAECCB}"/>
              </a:ext>
            </a:extLst>
          </p:cNvPr>
          <p:cNvSpPr/>
          <p:nvPr/>
        </p:nvSpPr>
        <p:spPr>
          <a:xfrm>
            <a:off x="562554" y="40722"/>
            <a:ext cx="2256846" cy="359328"/>
          </a:xfrm>
          <a:prstGeom prst="round2Same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accent5"/>
                </a:solidFill>
                <a:latin typeface="Corbel" panose="020B0503020204020204" pitchFamily="34" charset="0"/>
              </a:rPr>
              <a:t>FrameWork</a:t>
            </a:r>
            <a:endParaRPr lang="en-ID" sz="1200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B93999DD-CEA2-0F4C-9732-643D9F0D6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2143" y="100176"/>
            <a:ext cx="150546" cy="150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09525-3416-A5EA-E6BF-C4A124142DA8}"/>
              </a:ext>
            </a:extLst>
          </p:cNvPr>
          <p:cNvSpPr txBox="1"/>
          <p:nvPr/>
        </p:nvSpPr>
        <p:spPr>
          <a:xfrm>
            <a:off x="7388513" y="-72444"/>
            <a:ext cx="38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  <a:endParaRPr lang="en-ID" sz="3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5F7657-1BDB-8B67-1421-5F767159DEDA}"/>
              </a:ext>
            </a:extLst>
          </p:cNvPr>
          <p:cNvSpPr/>
          <p:nvPr/>
        </p:nvSpPr>
        <p:spPr>
          <a:xfrm>
            <a:off x="0" y="400051"/>
            <a:ext cx="9144000" cy="23310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000" b="1" dirty="0">
              <a:solidFill>
                <a:schemeClr val="accent5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518042-2189-81FA-E6DC-0EC354AD0548}"/>
              </a:ext>
            </a:extLst>
          </p:cNvPr>
          <p:cNvGrpSpPr/>
          <p:nvPr/>
        </p:nvGrpSpPr>
        <p:grpSpPr>
          <a:xfrm>
            <a:off x="2915754" y="41480"/>
            <a:ext cx="2256846" cy="359328"/>
            <a:chOff x="562554" y="32558"/>
            <a:chExt cx="2256846" cy="359328"/>
          </a:xfrm>
        </p:grpSpPr>
        <p:sp>
          <p:nvSpPr>
            <p:cNvPr id="35" name="Rectangle: Top Corners Rounded 34">
              <a:extLst>
                <a:ext uri="{FF2B5EF4-FFF2-40B4-BE49-F238E27FC236}">
                  <a16:creationId xmlns:a16="http://schemas.microsoft.com/office/drawing/2014/main" id="{CD1E94CF-F9D2-76C5-E5CA-03E94D5863F7}"/>
                </a:ext>
              </a:extLst>
            </p:cNvPr>
            <p:cNvSpPr/>
            <p:nvPr/>
          </p:nvSpPr>
          <p:spPr>
            <a:xfrm>
              <a:off x="562554" y="32558"/>
              <a:ext cx="2256846" cy="359328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Software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BD2C295A-D555-6C3E-31CD-A8856297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4214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A035697-7E0B-5C67-BBFB-B3167EB47BC5}"/>
              </a:ext>
            </a:extLst>
          </p:cNvPr>
          <p:cNvGrpSpPr/>
          <p:nvPr/>
        </p:nvGrpSpPr>
        <p:grpSpPr>
          <a:xfrm>
            <a:off x="5265398" y="49445"/>
            <a:ext cx="2093002" cy="350605"/>
            <a:chOff x="562554" y="40722"/>
            <a:chExt cx="2093002" cy="350605"/>
          </a:xfrm>
        </p:grpSpPr>
        <p:sp>
          <p:nvSpPr>
            <p:cNvPr id="38" name="Rectangle: Top Corners Rounded 37">
              <a:extLst>
                <a:ext uri="{FF2B5EF4-FFF2-40B4-BE49-F238E27FC236}">
                  <a16:creationId xmlns:a16="http://schemas.microsoft.com/office/drawing/2014/main" id="{0B8D82C2-8F04-3E9C-2622-92037E6148AB}"/>
                </a:ext>
              </a:extLst>
            </p:cNvPr>
            <p:cNvSpPr/>
            <p:nvPr/>
          </p:nvSpPr>
          <p:spPr>
            <a:xfrm>
              <a:off x="562554" y="40722"/>
              <a:ext cx="2093002" cy="350605"/>
            </a:xfrm>
            <a:prstGeom prst="round2Same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>
                  <a:solidFill>
                    <a:schemeClr val="accent5"/>
                  </a:solidFill>
                  <a:latin typeface="Corbel" panose="020B0503020204020204" pitchFamily="34" charset="0"/>
                </a:rPr>
                <a:t>Kelebihan</a:t>
              </a:r>
              <a:r>
                <a:rPr lang="en-US" sz="1200" dirty="0">
                  <a:solidFill>
                    <a:schemeClr val="accent5"/>
                  </a:solidFill>
                  <a:latin typeface="Corbel" panose="020B0503020204020204" pitchFamily="34" charset="0"/>
                </a:rPr>
                <a:t> Framework</a:t>
              </a:r>
              <a:endParaRPr lang="en-ID" sz="1200" dirty="0">
                <a:solidFill>
                  <a:schemeClr val="accent5"/>
                </a:solidFill>
                <a:latin typeface="Corbel" panose="020B0503020204020204" pitchFamily="34" charset="0"/>
              </a:endParaRPr>
            </a:p>
          </p:txBody>
        </p:sp>
        <p:pic>
          <p:nvPicPr>
            <p:cNvPr id="39" name="Graphic 38" descr="Close with solid fill">
              <a:extLst>
                <a:ext uri="{FF2B5EF4-FFF2-40B4-BE49-F238E27FC236}">
                  <a16:creationId xmlns:a16="http://schemas.microsoft.com/office/drawing/2014/main" id="{EB1DE7B4-1496-2434-DED1-911A642DA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45893" y="100176"/>
              <a:ext cx="150546" cy="1505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9B6BC2-B763-92D3-70A3-46F855DC6B81}"/>
              </a:ext>
            </a:extLst>
          </p:cNvPr>
          <p:cNvGrpSpPr/>
          <p:nvPr/>
        </p:nvGrpSpPr>
        <p:grpSpPr>
          <a:xfrm>
            <a:off x="0" y="4743450"/>
            <a:ext cx="9144000" cy="400050"/>
            <a:chOff x="0" y="4743450"/>
            <a:chExt cx="9144000" cy="4000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FC0256-1DF7-1DED-A7A5-C0E3F21C311B}"/>
                </a:ext>
              </a:extLst>
            </p:cNvPr>
            <p:cNvSpPr/>
            <p:nvPr/>
          </p:nvSpPr>
          <p:spPr>
            <a:xfrm>
              <a:off x="0" y="4743450"/>
              <a:ext cx="9144000" cy="400050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8931B3-5F4A-B7AF-1537-9A6EB2488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1943" y="4781194"/>
              <a:ext cx="455644" cy="34173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03A3D7-04E6-14F1-5C0A-860255790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519" b="92222" l="2110" r="95781">
                          <a14:foregroundMark x1="4641" y1="47778" x2="4641" y2="47778"/>
                          <a14:foregroundMark x1="95781" y1="49630" x2="95781" y2="49630"/>
                          <a14:foregroundMark x1="64135" y1="8519" x2="64135" y2="8519"/>
                          <a14:foregroundMark x1="2110" y1="48889" x2="2110" y2="48889"/>
                          <a14:foregroundMark x1="52743" y1="92222" x2="52743" y2="92222"/>
                          <a14:foregroundMark x1="71308" y1="87407" x2="71308" y2="8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8221" y="4781194"/>
              <a:ext cx="273556" cy="3116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7656BBF-47BD-4B14-243E-80E22DAC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22919" y="4793794"/>
              <a:ext cx="259173" cy="29904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5687873"/>
                  </p:ext>
                </p:extLst>
              </p:nvPr>
            </p:nvGraphicFramePr>
            <p:xfrm>
              <a:off x="86599" y="1291102"/>
              <a:ext cx="1330510" cy="247094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330510" cy="2470946"/>
                    </a:xfrm>
                    <a:prstGeom prst="rect">
                      <a:avLst/>
                    </a:prstGeom>
                  </am3d:spPr>
                  <am3d:camera>
                    <am3d:pos x="0" y="0" z="58905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70667" d="1000000"/>
                    <am3d:preTrans dx="0" dy="-180034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3782" ay="3057563" az="1915140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0221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Robot Head 10">
                <a:extLst>
                  <a:ext uri="{FF2B5EF4-FFF2-40B4-BE49-F238E27FC236}">
                    <a16:creationId xmlns:a16="http://schemas.microsoft.com/office/drawing/2014/main" id="{A012033D-D2AD-3B34-A6DB-A9525A2207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599" y="1291102"/>
                <a:ext cx="1330510" cy="2470946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1031E6E-6FC8-9E4E-A548-49BBB0C87A6D}"/>
              </a:ext>
            </a:extLst>
          </p:cNvPr>
          <p:cNvSpPr txBox="1"/>
          <p:nvPr/>
        </p:nvSpPr>
        <p:spPr>
          <a:xfrm>
            <a:off x="1565209" y="628703"/>
            <a:ext cx="5254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Kelebihan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menggunakan</a:t>
            </a:r>
            <a:r>
              <a:rPr lang="en-US" sz="2400" dirty="0"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Calibri" panose="020F0502020204030204" pitchFamily="34" charset="0"/>
              </a:rPr>
              <a:t> Framework</a:t>
            </a:r>
            <a:endParaRPr lang="en-ID" sz="2400" dirty="0">
              <a:latin typeface="Microsoft YaHei UI Light" panose="020B0502040204020203" pitchFamily="34" charset="-122"/>
              <a:ea typeface="Microsoft YaHei UI Light" panose="020B0502040204020203" pitchFamily="34" charset="-122"/>
              <a:cs typeface="Calibri" panose="020F050202020403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312C79C-5B8E-6A00-EE96-612513BF7BA8}"/>
              </a:ext>
            </a:extLst>
          </p:cNvPr>
          <p:cNvGrpSpPr/>
          <p:nvPr/>
        </p:nvGrpSpPr>
        <p:grpSpPr>
          <a:xfrm>
            <a:off x="4024534" y="1184788"/>
            <a:ext cx="1215144" cy="1868815"/>
            <a:chOff x="3593366" y="1389340"/>
            <a:chExt cx="1215144" cy="186881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7FD9F2-025F-B6BD-2B34-093411F7E1D7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CF1921-5CBF-4E1B-D208-D9DF36A2D646}"/>
                </a:ext>
              </a:extLst>
            </p:cNvPr>
            <p:cNvSpPr/>
            <p:nvPr/>
          </p:nvSpPr>
          <p:spPr>
            <a:xfrm>
              <a:off x="4118477" y="1389340"/>
              <a:ext cx="406814" cy="1722280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A4BC543-21D1-379C-7FA8-2CD0CBD696A6}"/>
                </a:ext>
              </a:extLst>
            </p:cNvPr>
            <p:cNvSpPr/>
            <p:nvPr/>
          </p:nvSpPr>
          <p:spPr>
            <a:xfrm rot="2141935">
              <a:off x="3593366" y="2610361"/>
              <a:ext cx="995206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DD3C7EB-14BE-C60C-59F5-88B9237710C9}"/>
              </a:ext>
            </a:extLst>
          </p:cNvPr>
          <p:cNvGrpSpPr/>
          <p:nvPr/>
        </p:nvGrpSpPr>
        <p:grpSpPr>
          <a:xfrm rot="7569819" flipH="1" flipV="1">
            <a:off x="3687539" y="2194054"/>
            <a:ext cx="1148287" cy="1678458"/>
            <a:chOff x="3660223" y="1601226"/>
            <a:chExt cx="1148287" cy="167845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48692EE-585C-7097-F835-0332B03D1FE6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80E3C3-4556-96FA-20DA-56583422EF6F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E3636D-8C7B-34EE-DF59-BBA2FDAC079A}"/>
                </a:ext>
              </a:extLst>
            </p:cNvPr>
            <p:cNvSpPr/>
            <p:nvPr/>
          </p:nvSpPr>
          <p:spPr>
            <a:xfrm rot="2141935">
              <a:off x="3660223" y="2631890"/>
              <a:ext cx="921415" cy="6477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4551706-E386-C060-0E7F-B9AEF91B41BF}"/>
              </a:ext>
            </a:extLst>
          </p:cNvPr>
          <p:cNvGrpSpPr/>
          <p:nvPr/>
        </p:nvGrpSpPr>
        <p:grpSpPr>
          <a:xfrm rot="3169698" flipH="1" flipV="1">
            <a:off x="4035835" y="3082272"/>
            <a:ext cx="1210916" cy="1510393"/>
            <a:chOff x="3597594" y="1601226"/>
            <a:chExt cx="1210916" cy="151039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049278D-4C1A-BCF5-5702-40EC3AD46F89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7678B02-8B7B-31B8-4B6C-5708AAF354E9}"/>
                </a:ext>
              </a:extLst>
            </p:cNvPr>
            <p:cNvSpPr/>
            <p:nvPr/>
          </p:nvSpPr>
          <p:spPr>
            <a:xfrm>
              <a:off x="4118477" y="1601226"/>
              <a:ext cx="406814" cy="1510393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117D76C-4D9C-BE94-F9A2-37E767290E04}"/>
                </a:ext>
              </a:extLst>
            </p:cNvPr>
            <p:cNvSpPr/>
            <p:nvPr/>
          </p:nvSpPr>
          <p:spPr>
            <a:xfrm rot="2141935">
              <a:off x="3597594" y="2614412"/>
              <a:ext cx="1052565" cy="4784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1458EE9-D5FC-2F55-65BE-4275E105BED2}"/>
              </a:ext>
            </a:extLst>
          </p:cNvPr>
          <p:cNvGrpSpPr/>
          <p:nvPr/>
        </p:nvGrpSpPr>
        <p:grpSpPr>
          <a:xfrm flipH="1" flipV="1">
            <a:off x="4797801" y="3077489"/>
            <a:ext cx="1377835" cy="1435413"/>
            <a:chOff x="3554573" y="1601227"/>
            <a:chExt cx="1377835" cy="143541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9E1645B-0934-8104-BE1B-57FB52003AED}"/>
                </a:ext>
              </a:extLst>
            </p:cNvPr>
            <p:cNvSpPr/>
            <p:nvPr/>
          </p:nvSpPr>
          <p:spPr>
            <a:xfrm rot="2141935">
              <a:off x="3701743" y="2520645"/>
              <a:ext cx="1106767" cy="47644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DAB0587-BEAE-B036-2AF4-1C99D4D70566}"/>
                </a:ext>
              </a:extLst>
            </p:cNvPr>
            <p:cNvSpPr/>
            <p:nvPr/>
          </p:nvSpPr>
          <p:spPr>
            <a:xfrm>
              <a:off x="4118477" y="1601227"/>
              <a:ext cx="406814" cy="1373455"/>
            </a:xfrm>
            <a:custGeom>
              <a:avLst/>
              <a:gdLst>
                <a:gd name="connsiteX0" fmla="*/ 203407 w 406814"/>
                <a:gd name="connsiteY0" fmla="*/ 0 h 1510393"/>
                <a:gd name="connsiteX1" fmla="*/ 406814 w 406814"/>
                <a:gd name="connsiteY1" fmla="*/ 198175 h 1510393"/>
                <a:gd name="connsiteX2" fmla="*/ 405121 w 406814"/>
                <a:gd name="connsiteY2" fmla="*/ 214539 h 1510393"/>
                <a:gd name="connsiteX3" fmla="*/ 406814 w 406814"/>
                <a:gd name="connsiteY3" fmla="*/ 222925 h 1510393"/>
                <a:gd name="connsiteX4" fmla="*/ 406814 w 406814"/>
                <a:gd name="connsiteY4" fmla="*/ 1510393 h 1510393"/>
                <a:gd name="connsiteX5" fmla="*/ 0 w 406814"/>
                <a:gd name="connsiteY5" fmla="*/ 1510393 h 1510393"/>
                <a:gd name="connsiteX6" fmla="*/ 0 w 406814"/>
                <a:gd name="connsiteY6" fmla="*/ 222925 h 1510393"/>
                <a:gd name="connsiteX7" fmla="*/ 1693 w 406814"/>
                <a:gd name="connsiteY7" fmla="*/ 214539 h 1510393"/>
                <a:gd name="connsiteX8" fmla="*/ 0 w 406814"/>
                <a:gd name="connsiteY8" fmla="*/ 198175 h 1510393"/>
                <a:gd name="connsiteX9" fmla="*/ 203407 w 406814"/>
                <a:gd name="connsiteY9" fmla="*/ 0 h 151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814" h="1510393">
                  <a:moveTo>
                    <a:pt x="203407" y="0"/>
                  </a:moveTo>
                  <a:cubicBezTo>
                    <a:pt x="315746" y="0"/>
                    <a:pt x="406814" y="88726"/>
                    <a:pt x="406814" y="198175"/>
                  </a:cubicBezTo>
                  <a:lnTo>
                    <a:pt x="405121" y="214539"/>
                  </a:lnTo>
                  <a:lnTo>
                    <a:pt x="406814" y="222925"/>
                  </a:lnTo>
                  <a:lnTo>
                    <a:pt x="406814" y="1510393"/>
                  </a:lnTo>
                  <a:lnTo>
                    <a:pt x="0" y="1510393"/>
                  </a:lnTo>
                  <a:lnTo>
                    <a:pt x="0" y="222925"/>
                  </a:lnTo>
                  <a:lnTo>
                    <a:pt x="1693" y="214539"/>
                  </a:lnTo>
                  <a:lnTo>
                    <a:pt x="0" y="198175"/>
                  </a:lnTo>
                  <a:cubicBezTo>
                    <a:pt x="0" y="88726"/>
                    <a:pt x="91068" y="0"/>
                    <a:pt x="203407" y="0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388C1F-4391-300A-1473-10D10E2F839C}"/>
                </a:ext>
              </a:extLst>
            </p:cNvPr>
            <p:cNvSpPr/>
            <p:nvPr/>
          </p:nvSpPr>
          <p:spPr>
            <a:xfrm rot="2141935">
              <a:off x="3554573" y="2685621"/>
              <a:ext cx="1377835" cy="3510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4730B7A1-1EFE-59A0-2A37-64898C4EE513}"/>
              </a:ext>
            </a:extLst>
          </p:cNvPr>
          <p:cNvSpPr/>
          <p:nvPr/>
        </p:nvSpPr>
        <p:spPr>
          <a:xfrm>
            <a:off x="4356873" y="1157177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01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E11460E-8FCF-4F2F-94D6-1CBC7F509B2F}"/>
              </a:ext>
            </a:extLst>
          </p:cNvPr>
          <p:cNvSpPr/>
          <p:nvPr/>
        </p:nvSpPr>
        <p:spPr>
          <a:xfrm>
            <a:off x="3407120" y="2337572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02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E29FC7F-30EE-B7E7-202B-6B3D1DF604A0}"/>
              </a:ext>
            </a:extLst>
          </p:cNvPr>
          <p:cNvSpPr/>
          <p:nvPr/>
        </p:nvSpPr>
        <p:spPr>
          <a:xfrm>
            <a:off x="3766550" y="3804260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03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DE53A72-6C43-C118-3862-339B72958CE8}"/>
              </a:ext>
            </a:extLst>
          </p:cNvPr>
          <p:cNvSpPr/>
          <p:nvPr/>
        </p:nvSpPr>
        <p:spPr>
          <a:xfrm>
            <a:off x="5031708" y="4019848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04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6CD59C2-2E0A-BCC5-8D27-CEB972A579DF}"/>
              </a:ext>
            </a:extLst>
          </p:cNvPr>
          <p:cNvSpPr/>
          <p:nvPr/>
        </p:nvSpPr>
        <p:spPr>
          <a:xfrm>
            <a:off x="6143741" y="3036345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05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227896E-E2F0-90B9-F918-76CAFC08BACD}"/>
              </a:ext>
            </a:extLst>
          </p:cNvPr>
          <p:cNvSpPr/>
          <p:nvPr/>
        </p:nvSpPr>
        <p:spPr>
          <a:xfrm>
            <a:off x="5851554" y="1600829"/>
            <a:ext cx="792357" cy="4957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06</a:t>
            </a:r>
            <a:endParaRPr lang="en-ID" b="1" dirty="0">
              <a:solidFill>
                <a:schemeClr val="accent6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63A588-0FB8-D9E5-18B9-B5080E73A89C}"/>
              </a:ext>
            </a:extLst>
          </p:cNvPr>
          <p:cNvSpPr txBox="1"/>
          <p:nvPr/>
        </p:nvSpPr>
        <p:spPr>
          <a:xfrm>
            <a:off x="5633773" y="4083469"/>
            <a:ext cx="3424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Mempersingkat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waktu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pengembangan</a:t>
            </a:r>
            <a:endParaRPr lang="en-US" b="1" dirty="0">
              <a:latin typeface="+mj-lt"/>
            </a:endParaRPr>
          </a:p>
          <a:p>
            <a:r>
              <a:rPr lang="en-US" sz="1100" dirty="0" err="1">
                <a:latin typeface="+mj-lt"/>
              </a:rPr>
              <a:t>Mempercepat</a:t>
            </a:r>
            <a:r>
              <a:rPr lang="en-US" sz="1100" dirty="0">
                <a:latin typeface="+mj-lt"/>
              </a:rPr>
              <a:t> proses </a:t>
            </a:r>
            <a:r>
              <a:rPr lang="en-US" sz="1100" dirty="0" err="1">
                <a:latin typeface="+mj-lt"/>
              </a:rPr>
              <a:t>pembuatan</a:t>
            </a:r>
            <a:r>
              <a:rPr lang="en-US" sz="1100" dirty="0">
                <a:latin typeface="+mj-lt"/>
              </a:rPr>
              <a:t> software</a:t>
            </a:r>
            <a:endParaRPr lang="en-ID" sz="1100" dirty="0">
              <a:latin typeface="+mj-lt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5B5A772-8C2B-EA9C-3402-844365C66673}"/>
              </a:ext>
            </a:extLst>
          </p:cNvPr>
          <p:cNvSpPr txBox="1"/>
          <p:nvPr/>
        </p:nvSpPr>
        <p:spPr>
          <a:xfrm>
            <a:off x="1613915" y="2282542"/>
            <a:ext cx="1785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Security</a:t>
            </a:r>
          </a:p>
          <a:p>
            <a:pPr algn="r"/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Terdapat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fitur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keamanan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secara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b="0" i="0" dirty="0" err="1">
                <a:solidFill>
                  <a:srgbClr val="10162F"/>
                </a:solidFill>
                <a:effectLst/>
                <a:latin typeface="+mj-lt"/>
              </a:rPr>
              <a:t>otomatis</a:t>
            </a:r>
            <a:r>
              <a:rPr lang="en-ID" sz="1100" b="0" i="0" dirty="0">
                <a:solidFill>
                  <a:srgbClr val="10162F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F0CE34-DE6C-C0C5-F6BC-FE9FAB87F70C}"/>
              </a:ext>
            </a:extLst>
          </p:cNvPr>
          <p:cNvSpPr txBox="1"/>
          <p:nvPr/>
        </p:nvSpPr>
        <p:spPr>
          <a:xfrm>
            <a:off x="844999" y="3700434"/>
            <a:ext cx="3038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i="0" dirty="0">
                <a:solidFill>
                  <a:srgbClr val="10162F"/>
                </a:solidFill>
                <a:effectLst/>
                <a:latin typeface="+mj-lt"/>
              </a:rPr>
              <a:t>T</a:t>
            </a:r>
            <a:r>
              <a:rPr lang="en-ID" b="1" i="0" dirty="0" err="1">
                <a:solidFill>
                  <a:srgbClr val="10162F"/>
                </a:solidFill>
                <a:effectLst/>
                <a:latin typeface="+mj-lt"/>
              </a:rPr>
              <a:t>ools</a:t>
            </a:r>
            <a:r>
              <a:rPr lang="en-ID" b="1" i="0" dirty="0">
                <a:solidFill>
                  <a:srgbClr val="10162F"/>
                </a:solidFill>
                <a:effectLst/>
                <a:latin typeface="+mj-lt"/>
              </a:rPr>
              <a:t> &amp; Library</a:t>
            </a: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Di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dalam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Framewrok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sudah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tersedia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berbagai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  <a:p>
            <a:pPr algn="r"/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tools dan library yang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bisa</a:t>
            </a:r>
            <a:r>
              <a:rPr lang="en-ID" sz="1100" i="0" dirty="0">
                <a:solidFill>
                  <a:srgbClr val="10162F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10162F"/>
                </a:solidFill>
                <a:effectLst/>
                <a:latin typeface="+mj-lt"/>
              </a:rPr>
              <a:t>digunakan</a:t>
            </a:r>
            <a:endParaRPr lang="en-ID" sz="1100" i="0" dirty="0">
              <a:solidFill>
                <a:srgbClr val="10162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036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</TotalTime>
  <Words>2623</Words>
  <Application>Microsoft Office PowerPoint</Application>
  <PresentationFormat>On-screen Show (16:9)</PresentationFormat>
  <Paragraphs>422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Microsoft YaHei</vt:lpstr>
      <vt:lpstr>Aptos</vt:lpstr>
      <vt:lpstr>Poppins</vt:lpstr>
      <vt:lpstr>Karla</vt:lpstr>
      <vt:lpstr>Microsoft YaHei UI Light</vt:lpstr>
      <vt:lpstr>Segoe UI Variable Small</vt:lpstr>
      <vt:lpstr>Cambria</vt:lpstr>
      <vt:lpstr>Microsoft JhengHei Light</vt:lpstr>
      <vt:lpstr>Arial</vt:lpstr>
      <vt:lpstr>Fira Code</vt:lpstr>
      <vt:lpstr>Corbel</vt:lpstr>
      <vt:lpstr>Consolas</vt:lpstr>
      <vt:lpstr>Segoe UI Variable Display Semib</vt:lpstr>
      <vt:lpstr>Calibri</vt:lpstr>
      <vt:lpstr>Programming Language Workshop for Beginners by Slidesgo</vt:lpstr>
      <vt:lpstr>Pengenalan ‘Framework’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 itu Object Oriented Programming (OOP);</vt:lpstr>
      <vt:lpstr>Struktur OOP</vt:lpstr>
      <vt:lpstr>Struktur OOP</vt:lpstr>
      <vt:lpstr>Struktur OOP</vt:lpstr>
      <vt:lpstr>Struktur 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</vt:lpstr>
      <vt:lpstr>Parallel Development </vt:lpstr>
      <vt:lpstr>0  {</vt:lpstr>
      <vt:lpstr>0  {</vt:lpstr>
      <vt:lpstr>Kesimpulan {</vt:lpstr>
      <vt:lpstr>Kesimpulan {</vt:lpstr>
      <vt:lpstr>Kesimpulan {</vt:lpstr>
      <vt:lpstr>Kesimpulan {</vt:lpstr>
      <vt:lpstr>THANK  YOU;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‘Framework’ {</dc:title>
  <dc:creator>Zidan Mutaqin</dc:creator>
  <cp:lastModifiedBy>Ashri Aulia Azzahra</cp:lastModifiedBy>
  <cp:revision>30</cp:revision>
  <dcterms:modified xsi:type="dcterms:W3CDTF">2024-06-04T04:50:09Z</dcterms:modified>
</cp:coreProperties>
</file>